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65" r:id="rId2"/>
    <p:sldId id="458" r:id="rId3"/>
    <p:sldId id="460" r:id="rId4"/>
    <p:sldId id="462" r:id="rId5"/>
    <p:sldId id="459" r:id="rId6"/>
    <p:sldId id="461" r:id="rId7"/>
    <p:sldId id="463" r:id="rId8"/>
    <p:sldId id="466" r:id="rId9"/>
    <p:sldId id="467" r:id="rId10"/>
    <p:sldId id="468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izio Capitolo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214" y="1"/>
            <a:ext cx="2813785" cy="1989221"/>
          </a:xfrm>
          <a:prstGeom prst="rect">
            <a:avLst/>
          </a:prstGeom>
        </p:spPr>
      </p:pic>
      <p:sp>
        <p:nvSpPr>
          <p:cNvPr id="8" name="Shape 87"/>
          <p:cNvSpPr txBox="1">
            <a:spLocks/>
          </p:cNvSpPr>
          <p:nvPr userDrawn="1"/>
        </p:nvSpPr>
        <p:spPr>
          <a:xfrm>
            <a:off x="6838523" y="6413446"/>
            <a:ext cx="4299283" cy="33686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800" dirty="0">
                <a:solidFill>
                  <a:schemeClr val="bg1"/>
                </a:solidFill>
              </a:rPr>
              <a:t>Direzione Generale per i contratti, gli acquisti e per i sistemi informativi e la statistica </a:t>
            </a:r>
            <a:endParaRPr lang="en" sz="8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924" y="6396171"/>
            <a:ext cx="923829" cy="354135"/>
          </a:xfrm>
          <a:prstGeom prst="rect">
            <a:avLst/>
          </a:prstGeom>
        </p:spPr>
      </p:pic>
      <p:sp>
        <p:nvSpPr>
          <p:cNvPr id="10" name="Shape 79"/>
          <p:cNvSpPr txBox="1">
            <a:spLocks/>
          </p:cNvSpPr>
          <p:nvPr userDrawn="1"/>
        </p:nvSpPr>
        <p:spPr>
          <a:xfrm>
            <a:off x="399630" y="6204921"/>
            <a:ext cx="7532596" cy="545385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Montserrat"/>
              <a:buNone/>
              <a:defRPr sz="1200" b="1" i="0" u="none" strike="noStrike" cap="none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it-IT" sz="1333" b="1">
                <a:solidFill>
                  <a:schemeClr val="bg1"/>
                </a:solidFill>
                <a:latin typeface="Karla" panose="020B0604020202020204" charset="0"/>
                <a:ea typeface="Karla" panose="020B0604020202020204" charset="0"/>
              </a:rPr>
              <a:t>Pagina </a:t>
            </a:r>
            <a:fld id="{A40B19ED-4B54-495C-81DC-8B4BFC9EE3D8}" type="slidenum">
              <a:rPr lang="it-IT" sz="1333" b="1" smtClean="0">
                <a:solidFill>
                  <a:schemeClr val="bg1"/>
                </a:solidFill>
                <a:latin typeface="Karla" panose="020B0604020202020204" charset="0"/>
                <a:ea typeface="Karla" panose="020B0604020202020204" charset="0"/>
              </a:rPr>
              <a:t>‹N›</a:t>
            </a:fld>
            <a:endParaRPr lang="en" sz="1333" b="0" dirty="0">
              <a:solidFill>
                <a:schemeClr val="bg1"/>
              </a:solidFill>
              <a:latin typeface="Karla" panose="020B0604020202020204" charset="0"/>
              <a:ea typeface="Karla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435033" y="2692911"/>
            <a:ext cx="9350073" cy="866599"/>
          </a:xfrm>
        </p:spPr>
        <p:txBody>
          <a:bodyPr/>
          <a:lstStyle>
            <a:lvl1pPr>
              <a:buNone/>
              <a:defRPr lang="it-IT" sz="4267" b="1" i="0" u="none" strike="noStrike" cap="none" baseline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 lvl="0"/>
            <a:r>
              <a:rPr lang="it-IT"/>
              <a:t>Titolo Capitolo ... Lorem Ipsum</a:t>
            </a:r>
          </a:p>
        </p:txBody>
      </p:sp>
    </p:spTree>
    <p:extLst>
      <p:ext uri="{BB962C8B-B14F-4D97-AF65-F5344CB8AC3E}">
        <p14:creationId xmlns:p14="http://schemas.microsoft.com/office/powerpoint/2010/main" val="248383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pertina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291901" y="-12899"/>
            <a:ext cx="7035833" cy="6889433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0" name="Shape 10"/>
          <p:cNvSpPr/>
          <p:nvPr/>
        </p:nvSpPr>
        <p:spPr>
          <a:xfrm>
            <a:off x="-12899" y="-12899"/>
            <a:ext cx="7035833" cy="6889433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20683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uto Grand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304800" y="-13916"/>
            <a:ext cx="10972419" cy="6885848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8" name="Shape 38"/>
          <p:cNvSpPr/>
          <p:nvPr/>
        </p:nvSpPr>
        <p:spPr>
          <a:xfrm>
            <a:off x="0" y="-13916"/>
            <a:ext cx="10972419" cy="6885848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355" y="1"/>
            <a:ext cx="3921644" cy="2772428"/>
          </a:xfrm>
          <a:prstGeom prst="rect">
            <a:avLst/>
          </a:prstGeom>
        </p:spPr>
      </p:pic>
      <p:sp>
        <p:nvSpPr>
          <p:cNvPr id="8" name="Shape 87"/>
          <p:cNvSpPr txBox="1">
            <a:spLocks/>
          </p:cNvSpPr>
          <p:nvPr userDrawn="1"/>
        </p:nvSpPr>
        <p:spPr>
          <a:xfrm>
            <a:off x="10031241" y="2382610"/>
            <a:ext cx="1993001" cy="1046399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>
              <a:spcBef>
                <a:spcPts val="0"/>
              </a:spcBef>
              <a:buNone/>
            </a:pPr>
            <a:endParaRPr lang="en" sz="1200" dirty="0">
              <a:solidFill>
                <a:schemeClr val="bg1"/>
              </a:solidFill>
            </a:endParaRPr>
          </a:p>
        </p:txBody>
      </p:sp>
      <p:sp>
        <p:nvSpPr>
          <p:cNvPr id="10" name="Shape 79"/>
          <p:cNvSpPr txBox="1">
            <a:spLocks/>
          </p:cNvSpPr>
          <p:nvPr userDrawn="1"/>
        </p:nvSpPr>
        <p:spPr>
          <a:xfrm>
            <a:off x="525822" y="6204921"/>
            <a:ext cx="7532596" cy="545385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Montserrat"/>
              <a:buNone/>
              <a:defRPr sz="1200" b="1" i="0" u="none" strike="noStrike" cap="none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it-IT" sz="1333" b="1">
                <a:solidFill>
                  <a:schemeClr val="bg1">
                    <a:lumMod val="50000"/>
                  </a:schemeClr>
                </a:solidFill>
                <a:latin typeface="Karla" panose="020B0604020202020204" charset="0"/>
                <a:ea typeface="Karla" panose="020B0604020202020204" charset="0"/>
              </a:rPr>
              <a:t>Pagina </a:t>
            </a:r>
            <a:fld id="{A40B19ED-4B54-495C-81DC-8B4BFC9EE3D8}" type="slidenum">
              <a:rPr lang="it-IT" sz="1333" b="1" smtClean="0">
                <a:solidFill>
                  <a:schemeClr val="bg1">
                    <a:lumMod val="50000"/>
                  </a:schemeClr>
                </a:solidFill>
                <a:latin typeface="Karla" panose="020B0604020202020204" charset="0"/>
                <a:ea typeface="Karla" panose="020B0604020202020204" charset="0"/>
              </a:rPr>
              <a:t>‹N›</a:t>
            </a:fld>
            <a:endParaRPr lang="en" sz="1333" b="0" dirty="0">
              <a:solidFill>
                <a:schemeClr val="bg1">
                  <a:lumMod val="50000"/>
                </a:schemeClr>
              </a:solidFill>
              <a:latin typeface="Karla" panose="020B0604020202020204" charset="0"/>
              <a:ea typeface="Karla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71945" y="632235"/>
            <a:ext cx="7533217" cy="866599"/>
          </a:xfrm>
        </p:spPr>
        <p:txBody>
          <a:bodyPr/>
          <a:lstStyle>
            <a:lvl1pPr>
              <a:buNone/>
              <a:defRPr lang="it-IT" sz="4267" b="1" i="0" u="none" strike="noStrike" cap="none">
                <a:solidFill>
                  <a:schemeClr val="tx2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 lvl="0"/>
            <a:r>
              <a:rPr lang="it-IT"/>
              <a:t>Lorem Ipsum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872068" y="1546781"/>
            <a:ext cx="8244417" cy="4427300"/>
          </a:xfrm>
        </p:spPr>
        <p:txBody>
          <a:bodyPr/>
          <a:lstStyle>
            <a:lvl1pPr>
              <a:spcBef>
                <a:spcPts val="1600"/>
              </a:spcBef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>
                <a:solidFill>
                  <a:schemeClr val="tx2">
                    <a:lumMod val="75000"/>
                  </a:schemeClr>
                </a:solidFill>
              </a:rPr>
              <a:t>Scrivi qui il testo ... Sit Amet Consecutur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818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zio Grande - Testo 16px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-13916"/>
            <a:ext cx="4849299" cy="68858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/>
              <a:t>v</a:t>
            </a:r>
          </a:p>
        </p:txBody>
      </p:sp>
      <p:sp>
        <p:nvSpPr>
          <p:cNvPr id="38" name="Shape 38"/>
          <p:cNvSpPr/>
          <p:nvPr/>
        </p:nvSpPr>
        <p:spPr>
          <a:xfrm>
            <a:off x="4850936" y="-13916"/>
            <a:ext cx="6838837" cy="6885848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355" y="1"/>
            <a:ext cx="3921644" cy="2772428"/>
          </a:xfrm>
          <a:prstGeom prst="rect">
            <a:avLst/>
          </a:prstGeom>
        </p:spPr>
      </p:pic>
      <p:sp>
        <p:nvSpPr>
          <p:cNvPr id="8" name="Shape 87"/>
          <p:cNvSpPr txBox="1">
            <a:spLocks/>
          </p:cNvSpPr>
          <p:nvPr userDrawn="1"/>
        </p:nvSpPr>
        <p:spPr>
          <a:xfrm>
            <a:off x="11038925" y="2496735"/>
            <a:ext cx="1153076" cy="1046399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800" dirty="0">
                <a:solidFill>
                  <a:schemeClr val="bg1"/>
                </a:solidFill>
              </a:rPr>
              <a:t>Direzione Generale per i contratti, gli acquisti e per i sistemi informativi e la statistica </a:t>
            </a:r>
            <a:endParaRPr lang="en" sz="8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540" y="2142601"/>
            <a:ext cx="923829" cy="354135"/>
          </a:xfrm>
          <a:prstGeom prst="rect">
            <a:avLst/>
          </a:prstGeom>
        </p:spPr>
      </p:pic>
      <p:sp>
        <p:nvSpPr>
          <p:cNvPr id="10" name="Shape 79"/>
          <p:cNvSpPr txBox="1">
            <a:spLocks/>
          </p:cNvSpPr>
          <p:nvPr userDrawn="1"/>
        </p:nvSpPr>
        <p:spPr>
          <a:xfrm>
            <a:off x="399630" y="6204921"/>
            <a:ext cx="7532596" cy="545385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Montserrat"/>
              <a:buNone/>
              <a:defRPr sz="1200" b="1" i="0" u="none" strike="noStrike" cap="none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it-IT" sz="1333" b="1">
                <a:solidFill>
                  <a:schemeClr val="bg1">
                    <a:lumMod val="50000"/>
                  </a:schemeClr>
                </a:solidFill>
                <a:latin typeface="Karla" panose="020B0604020202020204" charset="0"/>
                <a:ea typeface="Karla" panose="020B0604020202020204" charset="0"/>
              </a:rPr>
              <a:t>Pagina </a:t>
            </a:r>
            <a:fld id="{A40B19ED-4B54-495C-81DC-8B4BFC9EE3D8}" type="slidenum">
              <a:rPr lang="it-IT" sz="1333" b="1" smtClean="0">
                <a:solidFill>
                  <a:schemeClr val="bg1">
                    <a:lumMod val="50000"/>
                  </a:schemeClr>
                </a:solidFill>
                <a:latin typeface="Karla" panose="020B0604020202020204" charset="0"/>
                <a:ea typeface="Karla" panose="020B0604020202020204" charset="0"/>
              </a:rPr>
              <a:t>‹N›</a:t>
            </a:fld>
            <a:endParaRPr lang="en" sz="1333" b="0" dirty="0">
              <a:solidFill>
                <a:schemeClr val="bg1">
                  <a:lumMod val="50000"/>
                </a:schemeClr>
              </a:solidFill>
              <a:latin typeface="Karla" panose="020B0604020202020204" charset="0"/>
              <a:ea typeface="Karla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9009" y="265558"/>
            <a:ext cx="7533217" cy="866599"/>
          </a:xfrm>
        </p:spPr>
        <p:txBody>
          <a:bodyPr/>
          <a:lstStyle>
            <a:lvl1pPr>
              <a:buNone/>
              <a:defRPr lang="it-IT" sz="3200" b="1" i="0" u="none" strike="noStrike" cap="none">
                <a:solidFill>
                  <a:schemeClr val="tx2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 lvl="0"/>
            <a:r>
              <a:rPr lang="it-IT"/>
              <a:t>Lorem Ipsum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99130" y="1180104"/>
            <a:ext cx="10060321" cy="5024817"/>
          </a:xfrm>
        </p:spPr>
        <p:txBody>
          <a:bodyPr/>
          <a:lstStyle>
            <a:lvl1pPr>
              <a:buNone/>
              <a:defRPr sz="21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>
                <a:solidFill>
                  <a:schemeClr val="tx2">
                    <a:lumMod val="75000"/>
                  </a:schemeClr>
                </a:solidFill>
              </a:rPr>
              <a:t>Scrivi qui il testo ... Sit Amet Consecutur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644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zio Grande - Testo 12px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-13916"/>
            <a:ext cx="4849299" cy="68858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/>
              <a:t>v</a:t>
            </a:r>
          </a:p>
        </p:txBody>
      </p:sp>
      <p:sp>
        <p:nvSpPr>
          <p:cNvPr id="38" name="Shape 38"/>
          <p:cNvSpPr/>
          <p:nvPr/>
        </p:nvSpPr>
        <p:spPr>
          <a:xfrm>
            <a:off x="4850936" y="-13916"/>
            <a:ext cx="6838837" cy="6885848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355" y="1"/>
            <a:ext cx="3921644" cy="2772428"/>
          </a:xfrm>
          <a:prstGeom prst="rect">
            <a:avLst/>
          </a:prstGeom>
        </p:spPr>
      </p:pic>
      <p:sp>
        <p:nvSpPr>
          <p:cNvPr id="8" name="Shape 87"/>
          <p:cNvSpPr txBox="1">
            <a:spLocks/>
          </p:cNvSpPr>
          <p:nvPr userDrawn="1"/>
        </p:nvSpPr>
        <p:spPr>
          <a:xfrm>
            <a:off x="11038925" y="2496735"/>
            <a:ext cx="1153076" cy="1046399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>
              <a:spcBef>
                <a:spcPts val="0"/>
              </a:spcBef>
              <a:buNone/>
            </a:pPr>
            <a:endParaRPr lang="en" sz="8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540" y="2142601"/>
            <a:ext cx="923829" cy="354135"/>
          </a:xfrm>
          <a:prstGeom prst="rect">
            <a:avLst/>
          </a:prstGeom>
        </p:spPr>
      </p:pic>
      <p:sp>
        <p:nvSpPr>
          <p:cNvPr id="10" name="Shape 79"/>
          <p:cNvSpPr txBox="1">
            <a:spLocks/>
          </p:cNvSpPr>
          <p:nvPr userDrawn="1"/>
        </p:nvSpPr>
        <p:spPr>
          <a:xfrm>
            <a:off x="399630" y="6204921"/>
            <a:ext cx="7532596" cy="545385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Montserrat"/>
              <a:buNone/>
              <a:defRPr sz="1200" b="1" i="0" u="none" strike="noStrike" cap="none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it-IT" sz="1333" b="1">
                <a:solidFill>
                  <a:schemeClr val="bg1">
                    <a:lumMod val="50000"/>
                  </a:schemeClr>
                </a:solidFill>
                <a:latin typeface="Karla" panose="020B0604020202020204" charset="0"/>
                <a:ea typeface="Karla" panose="020B0604020202020204" charset="0"/>
              </a:rPr>
              <a:t>Pagina </a:t>
            </a:r>
            <a:fld id="{A40B19ED-4B54-495C-81DC-8B4BFC9EE3D8}" type="slidenum">
              <a:rPr lang="it-IT" sz="1333" b="1" smtClean="0">
                <a:solidFill>
                  <a:schemeClr val="bg1">
                    <a:lumMod val="50000"/>
                  </a:schemeClr>
                </a:solidFill>
                <a:latin typeface="Karla" panose="020B0604020202020204" charset="0"/>
                <a:ea typeface="Karla" panose="020B0604020202020204" charset="0"/>
              </a:rPr>
              <a:t>‹N›</a:t>
            </a:fld>
            <a:endParaRPr lang="en" sz="1333" b="0" dirty="0">
              <a:solidFill>
                <a:schemeClr val="bg1">
                  <a:lumMod val="50000"/>
                </a:schemeClr>
              </a:solidFill>
              <a:latin typeface="Karla" panose="020B0604020202020204" charset="0"/>
              <a:ea typeface="Karla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9009" y="265558"/>
            <a:ext cx="7533217" cy="866599"/>
          </a:xfrm>
        </p:spPr>
        <p:txBody>
          <a:bodyPr/>
          <a:lstStyle>
            <a:lvl1pPr>
              <a:buNone/>
              <a:defRPr lang="it-IT" sz="3200" b="1" i="0" u="none" strike="noStrike" cap="none">
                <a:solidFill>
                  <a:schemeClr val="tx2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 lvl="0"/>
            <a:r>
              <a:rPr lang="it-IT"/>
              <a:t>Lorem Ipsum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99130" y="1180104"/>
            <a:ext cx="10060321" cy="5024817"/>
          </a:xfrm>
        </p:spPr>
        <p:txBody>
          <a:bodyPr/>
          <a:lstStyle>
            <a:lvl1pPr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>
                <a:solidFill>
                  <a:schemeClr val="tx2">
                    <a:lumMod val="75000"/>
                  </a:schemeClr>
                </a:solidFill>
              </a:rPr>
              <a:t>Scrivi qui il testo ... Sit Amet Consecutur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395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azio Grande - Testo 12px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-13916"/>
            <a:ext cx="5664819" cy="68858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/>
              <a:t>v</a:t>
            </a:r>
          </a:p>
        </p:txBody>
      </p:sp>
      <p:sp>
        <p:nvSpPr>
          <p:cNvPr id="38" name="Shape 38"/>
          <p:cNvSpPr/>
          <p:nvPr/>
        </p:nvSpPr>
        <p:spPr>
          <a:xfrm>
            <a:off x="5429288" y="-13915"/>
            <a:ext cx="6767379" cy="6900713"/>
          </a:xfrm>
          <a:custGeom>
            <a:avLst/>
            <a:gdLst>
              <a:gd name="connsiteX0" fmla="*/ 0 w 332734"/>
              <a:gd name="connsiteY0" fmla="*/ 0 h 206122"/>
              <a:gd name="connsiteX1" fmla="*/ 0 w 332734"/>
              <a:gd name="connsiteY1" fmla="*/ 206122 h 206122"/>
              <a:gd name="connsiteX2" fmla="*/ 332734 w 332734"/>
              <a:gd name="connsiteY2" fmla="*/ 109542 h 206122"/>
              <a:gd name="connsiteX3" fmla="*/ 273309 w 332734"/>
              <a:gd name="connsiteY3" fmla="*/ 331 h 206122"/>
              <a:gd name="connsiteX4" fmla="*/ 0 w 332734"/>
              <a:gd name="connsiteY4" fmla="*/ 0 h 206122"/>
              <a:gd name="connsiteX0" fmla="*/ 0 w 332734"/>
              <a:gd name="connsiteY0" fmla="*/ 0 h 206122"/>
              <a:gd name="connsiteX1" fmla="*/ 0 w 332734"/>
              <a:gd name="connsiteY1" fmla="*/ 206122 h 206122"/>
              <a:gd name="connsiteX2" fmla="*/ 332734 w 332734"/>
              <a:gd name="connsiteY2" fmla="*/ 109542 h 206122"/>
              <a:gd name="connsiteX3" fmla="*/ 245460 w 332734"/>
              <a:gd name="connsiteY3" fmla="*/ 331 h 206122"/>
              <a:gd name="connsiteX4" fmla="*/ 0 w 332734"/>
              <a:gd name="connsiteY4" fmla="*/ 0 h 206122"/>
              <a:gd name="connsiteX0" fmla="*/ 0 w 332734"/>
              <a:gd name="connsiteY0" fmla="*/ 0 h 206122"/>
              <a:gd name="connsiteX1" fmla="*/ 0 w 332734"/>
              <a:gd name="connsiteY1" fmla="*/ 206122 h 206122"/>
              <a:gd name="connsiteX2" fmla="*/ 296945 w 332734"/>
              <a:gd name="connsiteY2" fmla="*/ 119250 h 206122"/>
              <a:gd name="connsiteX3" fmla="*/ 332734 w 332734"/>
              <a:gd name="connsiteY3" fmla="*/ 109542 h 206122"/>
              <a:gd name="connsiteX4" fmla="*/ 245460 w 332734"/>
              <a:gd name="connsiteY4" fmla="*/ 331 h 206122"/>
              <a:gd name="connsiteX5" fmla="*/ 0 w 332734"/>
              <a:gd name="connsiteY5" fmla="*/ 0 h 206122"/>
              <a:gd name="connsiteX0" fmla="*/ 0 w 332734"/>
              <a:gd name="connsiteY0" fmla="*/ 0 h 206122"/>
              <a:gd name="connsiteX1" fmla="*/ 0 w 332734"/>
              <a:gd name="connsiteY1" fmla="*/ 206122 h 206122"/>
              <a:gd name="connsiteX2" fmla="*/ 324794 w 332734"/>
              <a:gd name="connsiteY2" fmla="*/ 204703 h 206122"/>
              <a:gd name="connsiteX3" fmla="*/ 332734 w 332734"/>
              <a:gd name="connsiteY3" fmla="*/ 109542 h 206122"/>
              <a:gd name="connsiteX4" fmla="*/ 245460 w 332734"/>
              <a:gd name="connsiteY4" fmla="*/ 331 h 206122"/>
              <a:gd name="connsiteX5" fmla="*/ 0 w 332734"/>
              <a:gd name="connsiteY5" fmla="*/ 0 h 206122"/>
              <a:gd name="connsiteX0" fmla="*/ 0 w 327021"/>
              <a:gd name="connsiteY0" fmla="*/ 0 h 206122"/>
              <a:gd name="connsiteX1" fmla="*/ 0 w 327021"/>
              <a:gd name="connsiteY1" fmla="*/ 206122 h 206122"/>
              <a:gd name="connsiteX2" fmla="*/ 324794 w 327021"/>
              <a:gd name="connsiteY2" fmla="*/ 204703 h 206122"/>
              <a:gd name="connsiteX3" fmla="*/ 327021 w 327021"/>
              <a:gd name="connsiteY3" fmla="*/ 108652 h 206122"/>
              <a:gd name="connsiteX4" fmla="*/ 245460 w 327021"/>
              <a:gd name="connsiteY4" fmla="*/ 331 h 206122"/>
              <a:gd name="connsiteX5" fmla="*/ 0 w 327021"/>
              <a:gd name="connsiteY5" fmla="*/ 0 h 206122"/>
              <a:gd name="connsiteX0" fmla="*/ 0 w 327021"/>
              <a:gd name="connsiteY0" fmla="*/ 0 h 206567"/>
              <a:gd name="connsiteX1" fmla="*/ 714 w 327021"/>
              <a:gd name="connsiteY1" fmla="*/ 206567 h 206567"/>
              <a:gd name="connsiteX2" fmla="*/ 324794 w 327021"/>
              <a:gd name="connsiteY2" fmla="*/ 204703 h 206567"/>
              <a:gd name="connsiteX3" fmla="*/ 327021 w 327021"/>
              <a:gd name="connsiteY3" fmla="*/ 108652 h 206567"/>
              <a:gd name="connsiteX4" fmla="*/ 245460 w 327021"/>
              <a:gd name="connsiteY4" fmla="*/ 331 h 206567"/>
              <a:gd name="connsiteX5" fmla="*/ 0 w 327021"/>
              <a:gd name="connsiteY5" fmla="*/ 0 h 206567"/>
              <a:gd name="connsiteX0" fmla="*/ 0 w 327021"/>
              <a:gd name="connsiteY0" fmla="*/ 0 h 206567"/>
              <a:gd name="connsiteX1" fmla="*/ 714 w 327021"/>
              <a:gd name="connsiteY1" fmla="*/ 206567 h 206567"/>
              <a:gd name="connsiteX2" fmla="*/ 324794 w 327021"/>
              <a:gd name="connsiteY2" fmla="*/ 205593 h 206567"/>
              <a:gd name="connsiteX3" fmla="*/ 327021 w 327021"/>
              <a:gd name="connsiteY3" fmla="*/ 108652 h 206567"/>
              <a:gd name="connsiteX4" fmla="*/ 245460 w 327021"/>
              <a:gd name="connsiteY4" fmla="*/ 331 h 206567"/>
              <a:gd name="connsiteX5" fmla="*/ 0 w 327021"/>
              <a:gd name="connsiteY5" fmla="*/ 0 h 206567"/>
              <a:gd name="connsiteX0" fmla="*/ 0 w 325018"/>
              <a:gd name="connsiteY0" fmla="*/ 0 h 206567"/>
              <a:gd name="connsiteX1" fmla="*/ 714 w 325018"/>
              <a:gd name="connsiteY1" fmla="*/ 206567 h 206567"/>
              <a:gd name="connsiteX2" fmla="*/ 324794 w 325018"/>
              <a:gd name="connsiteY2" fmla="*/ 205593 h 206567"/>
              <a:gd name="connsiteX3" fmla="*/ 324879 w 325018"/>
              <a:gd name="connsiteY3" fmla="*/ 79277 h 206567"/>
              <a:gd name="connsiteX4" fmla="*/ 245460 w 325018"/>
              <a:gd name="connsiteY4" fmla="*/ 331 h 206567"/>
              <a:gd name="connsiteX5" fmla="*/ 0 w 325018"/>
              <a:gd name="connsiteY5" fmla="*/ 0 h 20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018" h="206567" extrusionOk="0">
                <a:moveTo>
                  <a:pt x="0" y="0"/>
                </a:moveTo>
                <a:lnTo>
                  <a:pt x="714" y="206567"/>
                </a:lnTo>
                <a:lnTo>
                  <a:pt x="324794" y="205593"/>
                </a:lnTo>
                <a:cubicBezTo>
                  <a:pt x="325536" y="173576"/>
                  <a:pt x="324137" y="111294"/>
                  <a:pt x="324879" y="79277"/>
                </a:cubicBezTo>
                <a:lnTo>
                  <a:pt x="245460" y="3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it-IT" sz="240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102" y="-687358"/>
            <a:ext cx="3921644" cy="2772428"/>
          </a:xfrm>
          <a:prstGeom prst="rect">
            <a:avLst/>
          </a:prstGeom>
        </p:spPr>
      </p:pic>
      <p:sp>
        <p:nvSpPr>
          <p:cNvPr id="10" name="Shape 79"/>
          <p:cNvSpPr txBox="1">
            <a:spLocks/>
          </p:cNvSpPr>
          <p:nvPr userDrawn="1"/>
        </p:nvSpPr>
        <p:spPr>
          <a:xfrm>
            <a:off x="399630" y="6204921"/>
            <a:ext cx="7532596" cy="545385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Montserrat"/>
              <a:buNone/>
              <a:defRPr sz="1200" b="1" i="0" u="none" strike="noStrike" cap="none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it-IT" sz="1333" b="1">
                <a:solidFill>
                  <a:schemeClr val="bg1">
                    <a:lumMod val="50000"/>
                  </a:schemeClr>
                </a:solidFill>
                <a:latin typeface="Karla" panose="020B0604020202020204" charset="0"/>
                <a:ea typeface="Karla" panose="020B0604020202020204" charset="0"/>
              </a:rPr>
              <a:t>Pagina </a:t>
            </a:r>
            <a:fld id="{A40B19ED-4B54-495C-81DC-8B4BFC9EE3D8}" type="slidenum">
              <a:rPr lang="it-IT" sz="1333" b="1" smtClean="0">
                <a:solidFill>
                  <a:schemeClr val="bg1">
                    <a:lumMod val="50000"/>
                  </a:schemeClr>
                </a:solidFill>
                <a:latin typeface="Karla" panose="020B0604020202020204" charset="0"/>
                <a:ea typeface="Karla" panose="020B0604020202020204" charset="0"/>
              </a:rPr>
              <a:t>‹N›</a:t>
            </a:fld>
            <a:endParaRPr lang="en" sz="1333" b="0" dirty="0">
              <a:solidFill>
                <a:schemeClr val="bg1">
                  <a:lumMod val="50000"/>
                </a:schemeClr>
              </a:solidFill>
              <a:latin typeface="Karla" panose="020B0604020202020204" charset="0"/>
              <a:ea typeface="Karla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9009" y="265558"/>
            <a:ext cx="7533217" cy="866599"/>
          </a:xfrm>
        </p:spPr>
        <p:txBody>
          <a:bodyPr/>
          <a:lstStyle>
            <a:lvl1pPr>
              <a:buNone/>
              <a:defRPr lang="it-IT" sz="3200" b="1" i="0" u="none" strike="noStrike" cap="none">
                <a:solidFill>
                  <a:schemeClr val="tx2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 lvl="0"/>
            <a:r>
              <a:rPr lang="it-IT"/>
              <a:t>Lorem Ipsum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99130" y="1180104"/>
            <a:ext cx="10060321" cy="5024817"/>
          </a:xfrm>
        </p:spPr>
        <p:txBody>
          <a:bodyPr/>
          <a:lstStyle>
            <a:lvl1pPr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>
                <a:solidFill>
                  <a:schemeClr val="tx2">
                    <a:lumMod val="75000"/>
                  </a:schemeClr>
                </a:solidFill>
              </a:rPr>
              <a:t>Scrivi qui il testo ... Sit Amet Consecutur</a:t>
            </a:r>
            <a:endParaRPr lang="it-IT"/>
          </a:p>
        </p:txBody>
      </p:sp>
      <p:sp>
        <p:nvSpPr>
          <p:cNvPr id="11" name="Shape 87"/>
          <p:cNvSpPr txBox="1">
            <a:spLocks/>
          </p:cNvSpPr>
          <p:nvPr userDrawn="1"/>
        </p:nvSpPr>
        <p:spPr>
          <a:xfrm>
            <a:off x="6838523" y="6413446"/>
            <a:ext cx="4299283" cy="33686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800" dirty="0">
                <a:solidFill>
                  <a:srgbClr val="737373"/>
                </a:solidFill>
              </a:rPr>
              <a:t>Direzione Generale per i contratti, gli acquisti e per i sistemi informativi e la statistica </a:t>
            </a:r>
            <a:endParaRPr lang="en" sz="800" dirty="0">
              <a:solidFill>
                <a:srgbClr val="737373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924" y="6396171"/>
            <a:ext cx="923829" cy="35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28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zio FULL 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214" y="1"/>
            <a:ext cx="2813785" cy="1989221"/>
          </a:xfrm>
          <a:prstGeom prst="rect">
            <a:avLst/>
          </a:prstGeom>
        </p:spPr>
      </p:pic>
      <p:sp>
        <p:nvSpPr>
          <p:cNvPr id="8" name="Shape 87"/>
          <p:cNvSpPr txBox="1">
            <a:spLocks/>
          </p:cNvSpPr>
          <p:nvPr userDrawn="1"/>
        </p:nvSpPr>
        <p:spPr>
          <a:xfrm>
            <a:off x="6838523" y="6413446"/>
            <a:ext cx="4299283" cy="33686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800" dirty="0">
                <a:solidFill>
                  <a:schemeClr val="bg1"/>
                </a:solidFill>
              </a:rPr>
              <a:t>Direzione Generale per i contratti, gli acquisti e per i sistemi informativi e la statistica </a:t>
            </a:r>
            <a:endParaRPr lang="en" sz="8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924" y="6396171"/>
            <a:ext cx="923829" cy="354135"/>
          </a:xfrm>
          <a:prstGeom prst="rect">
            <a:avLst/>
          </a:prstGeom>
        </p:spPr>
      </p:pic>
      <p:sp>
        <p:nvSpPr>
          <p:cNvPr id="10" name="Shape 79"/>
          <p:cNvSpPr txBox="1">
            <a:spLocks/>
          </p:cNvSpPr>
          <p:nvPr userDrawn="1"/>
        </p:nvSpPr>
        <p:spPr>
          <a:xfrm>
            <a:off x="399630" y="6204921"/>
            <a:ext cx="7532596" cy="545385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Montserrat"/>
              <a:buNone/>
              <a:defRPr sz="1200" b="1" i="0" u="none" strike="noStrike" cap="none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it-IT" sz="1333" b="1">
                <a:solidFill>
                  <a:schemeClr val="bg1"/>
                </a:solidFill>
                <a:latin typeface="Karla" panose="020B0604020202020204" charset="0"/>
                <a:ea typeface="Karla" panose="020B0604020202020204" charset="0"/>
              </a:rPr>
              <a:t>Pagina </a:t>
            </a:r>
            <a:fld id="{A40B19ED-4B54-495C-81DC-8B4BFC9EE3D8}" type="slidenum">
              <a:rPr lang="it-IT" sz="1333" b="1" smtClean="0">
                <a:solidFill>
                  <a:schemeClr val="bg1"/>
                </a:solidFill>
                <a:latin typeface="Karla" panose="020B0604020202020204" charset="0"/>
                <a:ea typeface="Karla" panose="020B0604020202020204" charset="0"/>
              </a:rPr>
              <a:t>‹N›</a:t>
            </a:fld>
            <a:endParaRPr lang="en" sz="1333" b="0" dirty="0">
              <a:solidFill>
                <a:schemeClr val="bg1"/>
              </a:solidFill>
              <a:latin typeface="Karla" panose="020B0604020202020204" charset="0"/>
              <a:ea typeface="Karla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9009" y="179197"/>
            <a:ext cx="7533217" cy="866599"/>
          </a:xfrm>
        </p:spPr>
        <p:txBody>
          <a:bodyPr/>
          <a:lstStyle>
            <a:lvl1pPr>
              <a:buNone/>
              <a:defRPr lang="it-IT" sz="3200" b="1" i="0" u="none" strike="noStrike" cap="none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 lvl="0"/>
            <a:r>
              <a:rPr lang="it-IT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52732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azio FULL 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016" y="1"/>
            <a:ext cx="3124984" cy="2209225"/>
          </a:xfrm>
          <a:prstGeom prst="rect">
            <a:avLst/>
          </a:prstGeom>
        </p:spPr>
      </p:pic>
      <p:sp>
        <p:nvSpPr>
          <p:cNvPr id="8" name="Shape 87"/>
          <p:cNvSpPr txBox="1">
            <a:spLocks/>
          </p:cNvSpPr>
          <p:nvPr userDrawn="1"/>
        </p:nvSpPr>
        <p:spPr>
          <a:xfrm>
            <a:off x="6838523" y="6413446"/>
            <a:ext cx="4299283" cy="33686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800" dirty="0">
                <a:solidFill>
                  <a:srgbClr val="737373"/>
                </a:solidFill>
              </a:rPr>
              <a:t>Direzione Generale per i contratti, gli acquisti e per i sistemi informativi e la statistica </a:t>
            </a:r>
            <a:endParaRPr lang="en" sz="800" dirty="0">
              <a:solidFill>
                <a:srgbClr val="737373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924" y="6396171"/>
            <a:ext cx="923829" cy="354135"/>
          </a:xfrm>
          <a:prstGeom prst="rect">
            <a:avLst/>
          </a:prstGeom>
        </p:spPr>
      </p:pic>
      <p:sp>
        <p:nvSpPr>
          <p:cNvPr id="10" name="Shape 79"/>
          <p:cNvSpPr txBox="1">
            <a:spLocks/>
          </p:cNvSpPr>
          <p:nvPr userDrawn="1"/>
        </p:nvSpPr>
        <p:spPr>
          <a:xfrm>
            <a:off x="399630" y="6204921"/>
            <a:ext cx="7532596" cy="545385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Montserrat"/>
              <a:buNone/>
              <a:defRPr sz="1200" b="1" i="0" u="none" strike="noStrike" cap="none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it-IT" sz="1333" b="1">
                <a:solidFill>
                  <a:srgbClr val="737373"/>
                </a:solidFill>
                <a:latin typeface="Karla" panose="020B0604020202020204" charset="0"/>
                <a:ea typeface="Karla" panose="020B0604020202020204" charset="0"/>
              </a:rPr>
              <a:t>Pagina </a:t>
            </a:r>
            <a:fld id="{A40B19ED-4B54-495C-81DC-8B4BFC9EE3D8}" type="slidenum">
              <a:rPr lang="it-IT" sz="1333" b="1" smtClean="0">
                <a:solidFill>
                  <a:srgbClr val="737373"/>
                </a:solidFill>
                <a:latin typeface="Karla" panose="020B0604020202020204" charset="0"/>
                <a:ea typeface="Karla" panose="020B0604020202020204" charset="0"/>
              </a:rPr>
              <a:t>‹N›</a:t>
            </a:fld>
            <a:endParaRPr lang="en" sz="1333" b="0" dirty="0">
              <a:solidFill>
                <a:srgbClr val="737373"/>
              </a:solidFill>
              <a:latin typeface="Karla" panose="020B0604020202020204" charset="0"/>
              <a:ea typeface="Karla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9009" y="179197"/>
            <a:ext cx="7533217" cy="866599"/>
          </a:xfrm>
        </p:spPr>
        <p:txBody>
          <a:bodyPr/>
          <a:lstStyle>
            <a:lvl1pPr>
              <a:buNone/>
              <a:defRPr lang="it-IT" sz="3200" b="1" i="0" u="none" strike="noStrike" cap="none">
                <a:solidFill>
                  <a:srgbClr val="73737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 lvl="0"/>
            <a:r>
              <a:rPr lang="it-IT"/>
              <a:t>Lorem Ipsum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00051" y="1263651"/>
            <a:ext cx="11267016" cy="4798483"/>
          </a:xfrm>
        </p:spPr>
        <p:txBody>
          <a:bodyPr/>
          <a:lstStyle>
            <a:lvl3pPr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2"/>
            <a:r>
              <a:rPr lang="en-US"/>
              <a:t>  Second level</a:t>
            </a:r>
          </a:p>
          <a:p>
            <a:pPr lvl="2"/>
            <a:r>
              <a:rPr lang="en-US"/>
              <a:t>    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94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09601" y="2512134"/>
            <a:ext cx="6913599" cy="63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09601" y="3327400"/>
            <a:ext cx="6913599" cy="300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999999"/>
              </a:buClr>
              <a:buSzPct val="100000"/>
              <a:buFont typeface="Karla"/>
              <a:buChar char="▸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lvl="1">
              <a:spcBef>
                <a:spcPts val="480"/>
              </a:spcBef>
              <a:buClr>
                <a:srgbClr val="999999"/>
              </a:buClr>
              <a:buSzPct val="100000"/>
              <a:buFont typeface="Karla"/>
              <a:buChar char="▹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lvl="2">
              <a:spcBef>
                <a:spcPts val="480"/>
              </a:spcBef>
              <a:buClr>
                <a:srgbClr val="999999"/>
              </a:buClr>
              <a:buSzPct val="100000"/>
              <a:buFont typeface="Karla"/>
              <a:buChar char="▹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lvl="3"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lvl="4"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lvl="5"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lvl="6"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lvl="7"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lvl="8"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893501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3C292BC0-9401-4718-C7E8-CA5CC0AE2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693" y="0"/>
            <a:ext cx="10474035" cy="6858000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78C78A8-33C8-D63A-01F2-D31FF9A15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278" y="287575"/>
            <a:ext cx="2505332" cy="1150704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5A46AC0A-A780-69AE-8360-38C2AB5A87A0}"/>
              </a:ext>
            </a:extLst>
          </p:cNvPr>
          <p:cNvSpPr/>
          <p:nvPr/>
        </p:nvSpPr>
        <p:spPr>
          <a:xfrm>
            <a:off x="480652" y="1550304"/>
            <a:ext cx="4812641" cy="4360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/>
            <a:r>
              <a:rPr lang="it-IT" sz="3467" b="1" kern="0" dirty="0">
                <a:solidFill>
                  <a:srgbClr val="00B0F0"/>
                </a:solidFill>
                <a:latin typeface="Arial"/>
                <a:cs typeface="Arial"/>
                <a:sym typeface="Arial"/>
              </a:rPr>
              <a:t>Esami di Stato –</a:t>
            </a:r>
            <a:r>
              <a:rPr lang="it-IT" sz="3467" b="1" kern="0" dirty="0" err="1">
                <a:solidFill>
                  <a:srgbClr val="00B0F0"/>
                </a:solidFill>
                <a:latin typeface="Arial"/>
                <a:cs typeface="Arial"/>
                <a:sym typeface="Arial"/>
              </a:rPr>
              <a:t>EsaBac</a:t>
            </a:r>
            <a:r>
              <a:rPr lang="it-IT" sz="3467" b="1" kern="0" dirty="0">
                <a:solidFill>
                  <a:srgbClr val="00B0F0"/>
                </a:solidFill>
                <a:latin typeface="Arial"/>
                <a:cs typeface="Arial"/>
                <a:sym typeface="Arial"/>
              </a:rPr>
              <a:t>, </a:t>
            </a:r>
          </a:p>
          <a:p>
            <a:pPr algn="ctr" defTabSz="1219170"/>
            <a:r>
              <a:rPr lang="it-IT" sz="3467" b="1" kern="0" dirty="0" err="1">
                <a:solidFill>
                  <a:srgbClr val="00B0F0"/>
                </a:solidFill>
                <a:latin typeface="Arial"/>
                <a:cs typeface="Arial"/>
                <a:sym typeface="Arial"/>
              </a:rPr>
              <a:t>EsaBac</a:t>
            </a:r>
            <a:r>
              <a:rPr lang="it-IT" sz="3467" b="1" kern="0" dirty="0">
                <a:solidFill>
                  <a:srgbClr val="00B0F0"/>
                </a:solidFill>
                <a:latin typeface="Arial"/>
                <a:cs typeface="Arial"/>
                <a:sym typeface="Arial"/>
              </a:rPr>
              <a:t> techno, </a:t>
            </a:r>
          </a:p>
          <a:p>
            <a:pPr algn="ctr" defTabSz="1219170"/>
            <a:r>
              <a:rPr lang="it-IT" sz="3467" b="1" kern="0" dirty="0">
                <a:solidFill>
                  <a:srgbClr val="00B0F0"/>
                </a:solidFill>
                <a:latin typeface="Arial"/>
                <a:cs typeface="Arial"/>
                <a:sym typeface="Arial"/>
              </a:rPr>
              <a:t>liceo classico europeo, sezioni a opzione internazionale, sperimentazioni </a:t>
            </a:r>
          </a:p>
        </p:txBody>
      </p:sp>
      <p:sp>
        <p:nvSpPr>
          <p:cNvPr id="5" name="Shape 65">
            <a:extLst>
              <a:ext uri="{FF2B5EF4-FFF2-40B4-BE49-F238E27FC236}">
                <a16:creationId xmlns:a16="http://schemas.microsoft.com/office/drawing/2014/main" id="{45FFBA57-C976-4FB9-1F20-FF8772999E7F}"/>
              </a:ext>
            </a:extLst>
          </p:cNvPr>
          <p:cNvSpPr txBox="1">
            <a:spLocks/>
          </p:cNvSpPr>
          <p:nvPr/>
        </p:nvSpPr>
        <p:spPr>
          <a:xfrm>
            <a:off x="99009" y="3385876"/>
            <a:ext cx="5793791" cy="1592019"/>
          </a:xfrm>
          <a:prstGeom prst="rect">
            <a:avLst/>
          </a:prstGeom>
        </p:spPr>
        <p:txBody>
          <a:bodyPr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 defTabSz="1219170"/>
            <a:endParaRPr lang="en" sz="3200" b="1" kern="0" dirty="0">
              <a:solidFill>
                <a:srgbClr val="4F81BD">
                  <a:lumMod val="75000"/>
                </a:srgbClr>
              </a:solidFill>
              <a:ea typeface="Karla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894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1200727" y="632236"/>
            <a:ext cx="7499927" cy="586965"/>
          </a:xfrm>
        </p:spPr>
        <p:txBody>
          <a:bodyPr/>
          <a:lstStyle/>
          <a:p>
            <a:pPr algn="ctr">
              <a:spcBef>
                <a:spcPts val="0"/>
              </a:spcBef>
              <a:buClrTx/>
              <a:buSzTx/>
            </a:pPr>
            <a:r>
              <a:rPr lang="it-IT" sz="2667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Sezioni a opzione internazionale spagnola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834998" y="1754913"/>
            <a:ext cx="8244417" cy="4276433"/>
          </a:xfrm>
        </p:spPr>
        <p:txBody>
          <a:bodyPr/>
          <a:lstStyle/>
          <a:p>
            <a:pPr algn="just">
              <a:spcBef>
                <a:spcPts val="800"/>
              </a:spcBef>
              <a:buClrTx/>
              <a:buSzTx/>
            </a:pP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A partire dal presente anno scolastico 2022-2023, gli alunni delle Sezioni Internazionali spagnole, comprese quelle attive in Italia, non dovranno più ricorrere alla procedura di omologazione al titolo accademico spagnolo, come fino ad ora, bensì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avranno il diritto di ottenere direttamente il titolo spagnolo di </a:t>
            </a:r>
            <a:r>
              <a:rPr lang="it-IT" sz="1867" b="1" i="1" dirty="0" err="1">
                <a:solidFill>
                  <a:schemeClr val="tx1"/>
                </a:solidFill>
                <a:latin typeface="Arial"/>
                <a:cs typeface="Arial"/>
                <a:sym typeface="Arial"/>
              </a:rPr>
              <a:t>Título</a:t>
            </a:r>
            <a:r>
              <a:rPr lang="it-IT" sz="1867" b="1" i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de </a:t>
            </a:r>
            <a:r>
              <a:rPr lang="it-IT" sz="1867" b="1" i="1" dirty="0" err="1">
                <a:solidFill>
                  <a:schemeClr val="tx1"/>
                </a:solidFill>
                <a:latin typeface="Arial"/>
                <a:cs typeface="Arial"/>
                <a:sym typeface="Arial"/>
              </a:rPr>
              <a:t>Bachiller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1274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871945" y="632236"/>
            <a:ext cx="7533217" cy="586965"/>
          </a:xfrm>
        </p:spPr>
        <p:txBody>
          <a:bodyPr/>
          <a:lstStyle/>
          <a:p>
            <a:pPr algn="ctr">
              <a:spcBef>
                <a:spcPts val="0"/>
              </a:spcBef>
              <a:buClrTx/>
              <a:buSzTx/>
            </a:pPr>
            <a:r>
              <a:rPr lang="it-IT" sz="2667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Esame di Stato 2022/2023 - </a:t>
            </a:r>
            <a:r>
              <a:rPr lang="it-IT" sz="2667" dirty="0" err="1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EsaBac</a:t>
            </a:r>
            <a:endParaRPr lang="it-IT" sz="2667" dirty="0">
              <a:solidFill>
                <a:srgbClr val="00B0F0"/>
              </a:solidFill>
              <a:latin typeface="+mj-lt"/>
              <a:cs typeface="Arial"/>
              <a:sym typeface="Arial"/>
            </a:endParaRP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872068" y="1219201"/>
            <a:ext cx="8244417" cy="4754880"/>
          </a:xfrm>
        </p:spPr>
        <p:txBody>
          <a:bodyPr/>
          <a:lstStyle/>
          <a:p>
            <a:pPr algn="just">
              <a:spcBef>
                <a:spcPts val="0"/>
              </a:spcBef>
              <a:buClrTx/>
              <a:buSzTx/>
            </a:pPr>
            <a:r>
              <a:rPr lang="it-IT" sz="2667" b="1" dirty="0">
                <a:solidFill>
                  <a:srgbClr val="00B0F0"/>
                </a:solidFill>
                <a:latin typeface="Arial"/>
                <a:cs typeface="Arial"/>
                <a:sym typeface="Arial"/>
              </a:rPr>
              <a:t>Valutazione prove per rilascio </a:t>
            </a:r>
            <a:r>
              <a:rPr lang="it-IT" sz="2667" b="1" dirty="0" err="1">
                <a:solidFill>
                  <a:srgbClr val="00B0F0"/>
                </a:solidFill>
                <a:latin typeface="Arial"/>
                <a:cs typeface="Arial"/>
                <a:sym typeface="Arial"/>
              </a:rPr>
              <a:t>Baccalauréat</a:t>
            </a:r>
            <a:endParaRPr lang="it-IT" sz="2667" b="1" dirty="0">
              <a:solidFill>
                <a:srgbClr val="00B0F0"/>
              </a:solidFill>
              <a:latin typeface="Arial"/>
              <a:cs typeface="Arial"/>
              <a:sym typeface="Arial"/>
            </a:endParaRPr>
          </a:p>
          <a:p>
            <a:pPr marL="380990" indent="-380990" algn="just">
              <a:buClrTx/>
              <a:buSzTx/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tx1"/>
                </a:solidFill>
                <a:latin typeface="Arial"/>
                <a:cs typeface="Arial"/>
              </a:rPr>
              <a:t>3 prove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</a:rPr>
              <a:t>: prova scritta di lingua e letteratura francese, prova scritta di storia, e prova orale di lingua e letteratura francese </a:t>
            </a:r>
          </a:p>
          <a:p>
            <a:pPr marL="380990" indent="-380990" algn="just"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Arial"/>
                <a:cs typeface="Arial"/>
              </a:rPr>
              <a:t>punteggio in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</a:rPr>
              <a:t>ventesimi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</a:rPr>
              <a:t>, minimo per il superamento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</a:rPr>
              <a:t>12/20</a:t>
            </a:r>
          </a:p>
          <a:p>
            <a:pPr marL="380990" indent="-380990" algn="just"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Arial"/>
                <a:cs typeface="Arial"/>
              </a:rPr>
              <a:t>punteggio della prova di lingua e letteratura francese = 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</a:rPr>
              <a:t>media aritmetica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</a:rPr>
              <a:t> dei punteggi attribuiti in ventesimi alla singola prova scritta e alla prova orale della medesima disciplina</a:t>
            </a:r>
          </a:p>
          <a:p>
            <a:pPr marL="380990" indent="-380990" algn="just"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Arial"/>
                <a:cs typeface="Arial"/>
              </a:rPr>
              <a:t>punteggio globale della parte specifica dell’esame </a:t>
            </a:r>
            <a:r>
              <a:rPr lang="it-IT" dirty="0" err="1">
                <a:solidFill>
                  <a:schemeClr val="tx1"/>
                </a:solidFill>
                <a:latin typeface="Arial"/>
                <a:cs typeface="Arial"/>
              </a:rPr>
              <a:t>EsaBac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</a:rPr>
              <a:t> =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</a:rPr>
              <a:t>media aritmetica 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</a:rPr>
              <a:t>dei voti [</a:t>
            </a:r>
            <a:r>
              <a:rPr lang="it-IT" i="1" dirty="0">
                <a:solidFill>
                  <a:schemeClr val="tx1"/>
                </a:solidFill>
                <a:latin typeface="Arial"/>
                <a:cs typeface="Arial"/>
              </a:rPr>
              <a:t>delle due discipline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899427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871945" y="632236"/>
            <a:ext cx="7533217" cy="586965"/>
          </a:xfrm>
        </p:spPr>
        <p:txBody>
          <a:bodyPr/>
          <a:lstStyle/>
          <a:p>
            <a:pPr algn="ctr">
              <a:spcBef>
                <a:spcPts val="0"/>
              </a:spcBef>
              <a:buClrTx/>
              <a:buSzTx/>
            </a:pPr>
            <a:r>
              <a:rPr lang="it-IT" sz="2667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Esame di Stato 2022/2023 - </a:t>
            </a:r>
            <a:r>
              <a:rPr lang="it-IT" sz="2667" dirty="0" err="1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EsaBac</a:t>
            </a:r>
            <a:endParaRPr lang="it-IT" sz="2667" dirty="0">
              <a:solidFill>
                <a:srgbClr val="00B0F0"/>
              </a:solidFill>
              <a:latin typeface="+mj-lt"/>
              <a:cs typeface="Arial"/>
              <a:sym typeface="Arial"/>
            </a:endParaRP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872068" y="1219201"/>
            <a:ext cx="8244417" cy="4754880"/>
          </a:xfrm>
        </p:spPr>
        <p:txBody>
          <a:bodyPr/>
          <a:lstStyle/>
          <a:p>
            <a:pPr algn="just">
              <a:spcBef>
                <a:spcPts val="0"/>
              </a:spcBef>
              <a:buClrTx/>
              <a:buSzTx/>
            </a:pPr>
            <a:r>
              <a:rPr lang="it-IT" sz="2667" b="1" dirty="0">
                <a:solidFill>
                  <a:srgbClr val="00B0F0"/>
                </a:solidFill>
                <a:latin typeface="Arial"/>
                <a:cs typeface="Arial"/>
                <a:sym typeface="Arial"/>
              </a:rPr>
              <a:t>Valutazione prove ai fini dell’esame di Stato</a:t>
            </a:r>
          </a:p>
          <a:p>
            <a:pPr marL="380990" indent="-380990" algn="just"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valutazione della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terza prova scritta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in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ventesimi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= media aritmetica dei voti assegnati alla prova scritta di lingua e letteratura francese e alla prova scritta di storia</a:t>
            </a:r>
          </a:p>
          <a:p>
            <a:pPr marL="380990" indent="-380990" algn="just"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tale valutazione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va ricondotta nell’ambito dei punti previsti per la seconda prova scritta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dell’esame di Stato: la Commissione,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attribuito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in modo autonomo il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punteggio alla seconda e alla terza prova scritta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, determina la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media aritmetica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dei punti, che costituisce il punteggio complessivo da assegnare alla seconda prova scritta</a:t>
            </a:r>
          </a:p>
          <a:p>
            <a:pPr marL="380990" indent="-380990" algn="just"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la valutazione della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prova orale 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di lingua e letteratura francese va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ricondotta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nell’ambito dei punti previsti per il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colloquio</a:t>
            </a:r>
          </a:p>
          <a:p>
            <a:pPr algn="just">
              <a:spcBef>
                <a:spcPts val="0"/>
              </a:spcBef>
              <a:buClrTx/>
              <a:buSzTx/>
            </a:pPr>
            <a:endParaRPr lang="it-IT" b="1" dirty="0">
              <a:solidFill>
                <a:srgbClr val="00B0F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227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871945" y="632236"/>
            <a:ext cx="7533217" cy="586965"/>
          </a:xfrm>
        </p:spPr>
        <p:txBody>
          <a:bodyPr/>
          <a:lstStyle/>
          <a:p>
            <a:pPr algn="ctr">
              <a:spcBef>
                <a:spcPts val="0"/>
              </a:spcBef>
              <a:buClrTx/>
              <a:buSzTx/>
            </a:pPr>
            <a:r>
              <a:rPr lang="it-IT" sz="2667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Esame di Stato 2022/2023 - </a:t>
            </a:r>
            <a:r>
              <a:rPr lang="it-IT" sz="2667" dirty="0" err="1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EsaBac</a:t>
            </a:r>
            <a:endParaRPr lang="it-IT" sz="2667" dirty="0">
              <a:solidFill>
                <a:srgbClr val="00B0F0"/>
              </a:solidFill>
              <a:latin typeface="+mj-lt"/>
              <a:cs typeface="Arial"/>
              <a:sym typeface="Arial"/>
            </a:endParaRP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872068" y="1219201"/>
            <a:ext cx="8244417" cy="4754880"/>
          </a:xfrm>
        </p:spPr>
        <p:txBody>
          <a:bodyPr/>
          <a:lstStyle/>
          <a:p>
            <a:pPr algn="just">
              <a:spcBef>
                <a:spcPts val="0"/>
              </a:spcBef>
              <a:buClrTx/>
              <a:buSzTx/>
            </a:pPr>
            <a:r>
              <a:rPr lang="it-IT" sz="2667" b="1" dirty="0">
                <a:solidFill>
                  <a:srgbClr val="00B0F0"/>
                </a:solidFill>
                <a:latin typeface="Arial"/>
                <a:cs typeface="Arial"/>
                <a:sym typeface="Arial"/>
              </a:rPr>
              <a:t>Eventuale rideterminazione del punteggio</a:t>
            </a:r>
          </a:p>
          <a:p>
            <a:pPr marL="380990" indent="-380990" algn="just">
              <a:spcBef>
                <a:spcPts val="8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Nel caso in cui il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punteggio globale 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della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parte specifica 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dell’esame </a:t>
            </a:r>
            <a:r>
              <a:rPr lang="it-IT" sz="1867" dirty="0" err="1">
                <a:solidFill>
                  <a:schemeClr val="tx1"/>
                </a:solidFill>
                <a:latin typeface="Arial"/>
                <a:cs typeface="Arial"/>
                <a:sym typeface="Arial"/>
              </a:rPr>
              <a:t>EsaBac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sia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inferiore a 12/20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, ai fini della determinazione del punteggio della seconda prova scritta,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non si tiene conto 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dei risultati conseguiti dai candidati nella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terza prova 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scritta </a:t>
            </a:r>
          </a:p>
          <a:p>
            <a:pPr marL="380990" indent="-380990" algn="just">
              <a:spcBef>
                <a:spcPts val="8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Analogamente, nel caso in cui il candidato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non superi l’esame di Stato 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in quanto ai fini dell’esito si sia tenuto conto dei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risultati della terza prova scritta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, risultati che, se non considerati, comportano il superamento dell’esame di Stato, la commissione/classe, all’atto degli adempimenti finali,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ridetermina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il punteggio della seconda prova scritta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senza tenere conto 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dei risultati della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terza prova 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scritta </a:t>
            </a:r>
          </a:p>
          <a:p>
            <a:pPr marL="380990" indent="-380990" algn="just">
              <a:spcBef>
                <a:spcPts val="8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In questi casi la commissione/classe, all’atto degli adempimenti finali,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ridetermina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in tal senso il punteggio da attribuire alla seconda prova scritta e il punteggio finale (e il candidato non consegue il </a:t>
            </a:r>
            <a:r>
              <a:rPr lang="it-IT" sz="1867" dirty="0" err="1">
                <a:solidFill>
                  <a:schemeClr val="tx1"/>
                </a:solidFill>
                <a:latin typeface="Arial"/>
                <a:cs typeface="Arial"/>
                <a:sym typeface="Arial"/>
              </a:rPr>
              <a:t>Baccalaureat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7107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871945" y="632236"/>
            <a:ext cx="7533217" cy="586965"/>
          </a:xfrm>
        </p:spPr>
        <p:txBody>
          <a:bodyPr/>
          <a:lstStyle/>
          <a:p>
            <a:pPr algn="ctr">
              <a:spcBef>
                <a:spcPts val="0"/>
              </a:spcBef>
              <a:buClrTx/>
              <a:buSzTx/>
            </a:pPr>
            <a:r>
              <a:rPr lang="it-IT" sz="2667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Esame di Stato 2022/2023 – </a:t>
            </a:r>
            <a:r>
              <a:rPr lang="it-IT" sz="2667" dirty="0" err="1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EsaBac</a:t>
            </a:r>
            <a:r>
              <a:rPr lang="it-IT" sz="2667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 </a:t>
            </a:r>
            <a:r>
              <a:rPr lang="it-IT" sz="2667" i="1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techno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872068" y="1219201"/>
            <a:ext cx="8244417" cy="4754880"/>
          </a:xfrm>
        </p:spPr>
        <p:txBody>
          <a:bodyPr/>
          <a:lstStyle/>
          <a:p>
            <a:pPr algn="just">
              <a:spcBef>
                <a:spcPts val="0"/>
              </a:spcBef>
              <a:buClrTx/>
              <a:buSzTx/>
            </a:pPr>
            <a:r>
              <a:rPr lang="it-IT" sz="2667" b="1" dirty="0">
                <a:solidFill>
                  <a:srgbClr val="00B0F0"/>
                </a:solidFill>
                <a:latin typeface="Arial"/>
                <a:cs typeface="Arial"/>
                <a:sym typeface="Arial"/>
              </a:rPr>
              <a:t>Valutazione prove per rilascio </a:t>
            </a:r>
            <a:r>
              <a:rPr lang="it-IT" sz="2667" b="1" dirty="0" err="1">
                <a:solidFill>
                  <a:srgbClr val="00B0F0"/>
                </a:solidFill>
                <a:latin typeface="Arial"/>
                <a:cs typeface="Arial"/>
                <a:sym typeface="Arial"/>
              </a:rPr>
              <a:t>Baccalauréat</a:t>
            </a:r>
            <a:r>
              <a:rPr lang="it-IT" sz="2667" b="1" dirty="0">
                <a:solidFill>
                  <a:srgbClr val="00B0F0"/>
                </a:solidFill>
                <a:latin typeface="Arial"/>
                <a:cs typeface="Arial"/>
                <a:sym typeface="Arial"/>
              </a:rPr>
              <a:t> tecnologico</a:t>
            </a:r>
          </a:p>
          <a:p>
            <a:pPr marL="380990" indent="-380990" algn="just">
              <a:spcBef>
                <a:spcPts val="0"/>
              </a:spcBef>
              <a:spcAft>
                <a:spcPts val="533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tx1"/>
                </a:solidFill>
                <a:latin typeface="+mn-lt"/>
              </a:rPr>
              <a:t>3 prove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: prova scritta di lingua cultura e comunicazione francese, prova orale di lingua cultura e comunicazione francese, prova orale di storia veicolata in francese. </a:t>
            </a:r>
          </a:p>
          <a:p>
            <a:pPr marL="380990" indent="-380990" algn="just">
              <a:spcBef>
                <a:spcPts val="0"/>
              </a:spcBef>
              <a:spcAft>
                <a:spcPts val="533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+mn-lt"/>
              </a:rPr>
              <a:t>punteggio in 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ventesimi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, minimo per il superamento 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12/20</a:t>
            </a:r>
          </a:p>
          <a:p>
            <a:pPr marL="380990" indent="-380990" algn="just">
              <a:spcBef>
                <a:spcPts val="0"/>
              </a:spcBef>
              <a:spcAft>
                <a:spcPts val="533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+mn-lt"/>
              </a:rPr>
              <a:t>punteggio della prova di lingua cultura e comunicazione francese =  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media aritmetica 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dei punteggi attribuiti in ventesimi alla prova scritta e alla prova orale della medesima disciplina</a:t>
            </a:r>
          </a:p>
          <a:p>
            <a:pPr marL="380990" indent="-380990" algn="just">
              <a:spcBef>
                <a:spcPts val="0"/>
              </a:spcBef>
              <a:spcAft>
                <a:spcPts val="533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+mn-lt"/>
              </a:rPr>
              <a:t>punteggio globale della parte specifica dell’esame </a:t>
            </a:r>
            <a:r>
              <a:rPr lang="it-IT" dirty="0" err="1">
                <a:solidFill>
                  <a:schemeClr val="tx1"/>
                </a:solidFill>
                <a:latin typeface="+mn-lt"/>
              </a:rPr>
              <a:t>EsaBac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 techno = 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media aritmetica 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dei voti nelle prove specifiche relative alle due discipline</a:t>
            </a:r>
          </a:p>
        </p:txBody>
      </p:sp>
    </p:spTree>
    <p:extLst>
      <p:ext uri="{BB962C8B-B14F-4D97-AF65-F5344CB8AC3E}">
        <p14:creationId xmlns:p14="http://schemas.microsoft.com/office/powerpoint/2010/main" val="4031824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871945" y="632236"/>
            <a:ext cx="7533217" cy="586965"/>
          </a:xfrm>
        </p:spPr>
        <p:txBody>
          <a:bodyPr/>
          <a:lstStyle/>
          <a:p>
            <a:pPr algn="ctr">
              <a:spcBef>
                <a:spcPts val="0"/>
              </a:spcBef>
              <a:buClrTx/>
              <a:buSzTx/>
            </a:pPr>
            <a:r>
              <a:rPr lang="it-IT" sz="2667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Esame di Stato 2022/2023 – </a:t>
            </a:r>
            <a:r>
              <a:rPr lang="it-IT" sz="2667" dirty="0" err="1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EsaBac</a:t>
            </a:r>
            <a:r>
              <a:rPr lang="it-IT" sz="2667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 </a:t>
            </a:r>
            <a:r>
              <a:rPr lang="it-IT" sz="2667" i="1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techno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872068" y="1219201"/>
            <a:ext cx="8244417" cy="4754880"/>
          </a:xfrm>
        </p:spPr>
        <p:txBody>
          <a:bodyPr/>
          <a:lstStyle/>
          <a:p>
            <a:pPr algn="just">
              <a:spcBef>
                <a:spcPts val="0"/>
              </a:spcBef>
              <a:buClrTx/>
              <a:buSzTx/>
            </a:pPr>
            <a:r>
              <a:rPr lang="it-IT" sz="2667" b="1" dirty="0">
                <a:solidFill>
                  <a:srgbClr val="00B0F0"/>
                </a:solidFill>
                <a:latin typeface="Arial"/>
                <a:cs typeface="Arial"/>
                <a:sym typeface="Arial"/>
              </a:rPr>
              <a:t>Valutazione prove ai fini dell’esame di Stato</a:t>
            </a:r>
          </a:p>
          <a:p>
            <a:pPr lvl="0" algn="just">
              <a:buClrTx/>
              <a:buSzTx/>
            </a:pP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valutazione delle prove in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ventesimi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</a:t>
            </a:r>
          </a:p>
          <a:p>
            <a:pPr lvl="0" algn="just">
              <a:buClrTx/>
              <a:buSzTx/>
            </a:pP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tale valutazione della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terza prova scritta di lingua, cultura e comunicazione francese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va ricondotta nell’ambito dei punti previsti per la seconda prova scritta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dell’esame di Stato: la Commissione,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attribuito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in modo autonomo il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punteggio alla seconda e alla terza prova scritta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, determina la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media aritmetica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dei punti, che costituisce il punteggio complessivo da assegnare alla seconda prova scritta</a:t>
            </a:r>
          </a:p>
          <a:p>
            <a:pPr lvl="0" algn="just">
              <a:buClrTx/>
              <a:buSzTx/>
            </a:pP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la valutazione della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prova orale 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di lingua, cultura e comunicazione francese e della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prova orale 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di storia va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ricondotta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nell’ambito dei punti previsti per il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colloquio</a:t>
            </a:r>
          </a:p>
          <a:p>
            <a:pPr algn="just">
              <a:spcBef>
                <a:spcPts val="0"/>
              </a:spcBef>
              <a:buClrTx/>
              <a:buSzTx/>
            </a:pPr>
            <a:endParaRPr lang="it-IT" b="1" dirty="0">
              <a:solidFill>
                <a:srgbClr val="00B0F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4040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871945" y="632236"/>
            <a:ext cx="7533217" cy="586965"/>
          </a:xfrm>
        </p:spPr>
        <p:txBody>
          <a:bodyPr/>
          <a:lstStyle/>
          <a:p>
            <a:pPr algn="ctr">
              <a:spcBef>
                <a:spcPts val="0"/>
              </a:spcBef>
              <a:buClrTx/>
              <a:buSzTx/>
            </a:pPr>
            <a:r>
              <a:rPr lang="it-IT" sz="2667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Esame di Stato 2022/2023 – </a:t>
            </a:r>
            <a:r>
              <a:rPr lang="it-IT" sz="2667" dirty="0" err="1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EsaBac</a:t>
            </a:r>
            <a:r>
              <a:rPr lang="it-IT" sz="2667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 </a:t>
            </a:r>
            <a:r>
              <a:rPr lang="it-IT" sz="2667" i="1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techno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872068" y="1219201"/>
            <a:ext cx="8244417" cy="4754880"/>
          </a:xfrm>
        </p:spPr>
        <p:txBody>
          <a:bodyPr/>
          <a:lstStyle/>
          <a:p>
            <a:pPr algn="just">
              <a:spcBef>
                <a:spcPts val="0"/>
              </a:spcBef>
              <a:buClrTx/>
              <a:buSzTx/>
            </a:pPr>
            <a:r>
              <a:rPr lang="it-IT" sz="2667" b="1" dirty="0">
                <a:solidFill>
                  <a:srgbClr val="00B0F0"/>
                </a:solidFill>
                <a:latin typeface="Arial"/>
                <a:cs typeface="Arial"/>
                <a:sym typeface="Arial"/>
              </a:rPr>
              <a:t>Eventuale rideterminazione del punteggio</a:t>
            </a:r>
          </a:p>
          <a:p>
            <a:pPr marL="380990" indent="-380990" algn="just">
              <a:spcBef>
                <a:spcPts val="8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Nel caso in cui il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punteggio globale 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della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parte specifica 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dell’esame </a:t>
            </a:r>
            <a:r>
              <a:rPr lang="it-IT" sz="1867" dirty="0" err="1">
                <a:solidFill>
                  <a:schemeClr val="tx1"/>
                </a:solidFill>
                <a:latin typeface="Arial"/>
                <a:cs typeface="Arial"/>
                <a:sym typeface="Arial"/>
              </a:rPr>
              <a:t>EsaBac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</a:t>
            </a:r>
            <a:r>
              <a:rPr lang="it-IT" sz="1867" i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techno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sia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inferiore a 12/20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, ai fini della determinazione del punteggio della seconda prova scritta,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non si tiene conto 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dei risultati conseguiti dai candidati nella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terza prova 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scritta </a:t>
            </a:r>
          </a:p>
          <a:p>
            <a:pPr marL="380990" indent="-380990" algn="just">
              <a:spcBef>
                <a:spcPts val="8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Analogamente, nel caso in cui il candidato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non superi l’esame di Stato 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in quanto ai fini dell’esito si sia tenuto conto dei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risultati della terza prova 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scritta, risultati che, se non considerati, comportano il superamento dell’esame di Stato, la commissione/classe, all’atto degli adempimenti finali,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ridetermina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il punteggio della seconda prova scritta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senza tenere conto 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dei risultati della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terza prova 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scritta </a:t>
            </a:r>
          </a:p>
          <a:p>
            <a:pPr marL="380990" indent="-380990" algn="just">
              <a:spcBef>
                <a:spcPts val="8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In questi casi la commissione/classe, all’atto degli adempimenti finali,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ridetermina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in tal senso il punteggio da attribuire alla seconda prova scritta e il punteggio finale (e il candidato non consegue il </a:t>
            </a:r>
            <a:r>
              <a:rPr lang="it-IT" sz="1867" dirty="0" err="1">
                <a:solidFill>
                  <a:schemeClr val="tx1"/>
                </a:solidFill>
                <a:latin typeface="Arial"/>
                <a:cs typeface="Arial"/>
                <a:sym typeface="Arial"/>
              </a:rPr>
              <a:t>Baccalaureat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73648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23274" y="632236"/>
            <a:ext cx="8377380" cy="586965"/>
          </a:xfrm>
        </p:spPr>
        <p:txBody>
          <a:bodyPr/>
          <a:lstStyle/>
          <a:p>
            <a:pPr algn="ctr">
              <a:spcBef>
                <a:spcPts val="0"/>
              </a:spcBef>
              <a:buClrTx/>
              <a:buSzTx/>
            </a:pPr>
            <a:r>
              <a:rPr lang="it-IT" sz="2667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Esame di Stato 2022/2023 – </a:t>
            </a:r>
          </a:p>
          <a:p>
            <a:pPr algn="ctr">
              <a:spcBef>
                <a:spcPts val="0"/>
              </a:spcBef>
              <a:buClrTx/>
              <a:buSzTx/>
            </a:pPr>
            <a:r>
              <a:rPr lang="it-IT" sz="2667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liceo classico europeo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705690" y="1764146"/>
            <a:ext cx="8244417" cy="3906981"/>
          </a:xfrm>
        </p:spPr>
        <p:txBody>
          <a:bodyPr/>
          <a:lstStyle/>
          <a:p>
            <a:pPr marL="380990" indent="-380990" algn="just">
              <a:buClrTx/>
              <a:buSzTx/>
              <a:buFont typeface="Wingdings" panose="05000000000000000000" pitchFamily="2" charset="2"/>
              <a:buChar char="Ø"/>
            </a:pP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La seconda prova scritta riguarda la disciplina “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lingua e letteratura classica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”</a:t>
            </a:r>
          </a:p>
          <a:p>
            <a:pPr marL="380990" indent="-380990" algn="just">
              <a:buClrTx/>
              <a:buSzTx/>
              <a:buFont typeface="Wingdings" panose="05000000000000000000" pitchFamily="2" charset="2"/>
              <a:buChar char="Ø"/>
            </a:pP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Sono proposti ai candidati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due brevi brani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, uno in greco e uno in latino, omogenei per argomento e per genere letterario, unitamente ad una sintesi del loro contenuto in italiano e ad un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questionario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di comprensione e comparazione. I candidati debbono fornire la traduzione di uno dei due testi, a loro scelta, e le risposte al questionario</a:t>
            </a:r>
          </a:p>
          <a:p>
            <a:pPr marL="380990" indent="-380990" algn="just">
              <a:buClrTx/>
              <a:buSzTx/>
              <a:buFont typeface="Wingdings" panose="05000000000000000000" pitchFamily="2" charset="2"/>
              <a:buChar char="Ø"/>
            </a:pP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Nel liceo classico europeo – sezione a opzione internazionale tedesca, l’esame di Stato si svolge secondo le disposizioni di cui all’annuale decreto ministeriale relativo all’esame di Stato nelle sezioni a opzione internazionale tedesca. La seconda prova scritta riguarda la disciplina “lingua e letteratura classica”</a:t>
            </a:r>
          </a:p>
        </p:txBody>
      </p:sp>
    </p:spTree>
    <p:extLst>
      <p:ext uri="{BB962C8B-B14F-4D97-AF65-F5344CB8AC3E}">
        <p14:creationId xmlns:p14="http://schemas.microsoft.com/office/powerpoint/2010/main" val="1991446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1200727" y="632236"/>
            <a:ext cx="7499927" cy="586965"/>
          </a:xfrm>
        </p:spPr>
        <p:txBody>
          <a:bodyPr/>
          <a:lstStyle/>
          <a:p>
            <a:pPr algn="ctr">
              <a:spcBef>
                <a:spcPts val="0"/>
              </a:spcBef>
              <a:buClrTx/>
              <a:buSzTx/>
            </a:pPr>
            <a:r>
              <a:rPr lang="it-IT" sz="2667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Esame di Stato 2022/2023 – sezioni a opzione internazionale 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834998" y="1754913"/>
            <a:ext cx="8244417" cy="4276433"/>
          </a:xfrm>
        </p:spPr>
        <p:txBody>
          <a:bodyPr/>
          <a:lstStyle/>
          <a:p>
            <a:pPr marL="380990" indent="-380990" algn="just">
              <a:spcBef>
                <a:spcPts val="8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Nelle commissioni è assicurata la presenza del commissario di lingua e letteratura straniera (spagnolo, tedesco, cinese) e del commissario della disciplina veicolata nella lingua straniera</a:t>
            </a:r>
          </a:p>
          <a:p>
            <a:pPr marL="380990" indent="-380990" algn="just">
              <a:spcBef>
                <a:spcPts val="8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È prevista una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terza prova scritta 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nella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lingua straniera dell’opzione </a:t>
            </a:r>
          </a:p>
          <a:p>
            <a:pPr marL="380990" indent="-380990" algn="just">
              <a:spcBef>
                <a:spcPts val="8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La valutazione della terza prova scritta va ricondotta nell’ambito dei punti previsti per la seconda prova</a:t>
            </a:r>
          </a:p>
          <a:p>
            <a:pPr marL="380990" indent="-380990" algn="just">
              <a:spcBef>
                <a:spcPts val="8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La commissione/classe, attribuito il punteggio in modo autonomo per seconda prova e la terza prova, determina la </a:t>
            </a:r>
            <a:r>
              <a:rPr lang="it-IT" sz="1867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media dei punti</a:t>
            </a: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, che costituisce il punteggio da attribuire al complesso delle due prove</a:t>
            </a:r>
          </a:p>
          <a:p>
            <a:pPr marL="380990" indent="-380990" algn="just">
              <a:spcBef>
                <a:spcPts val="8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867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Nell’ambito del colloquio sono previsti accertamenti / domande / discussione di argomenti in relazione alle discipline veicolate in lingua straniera, secondo quanto specificato nei singoli decreti</a:t>
            </a:r>
          </a:p>
        </p:txBody>
      </p:sp>
    </p:spTree>
    <p:extLst>
      <p:ext uri="{BB962C8B-B14F-4D97-AF65-F5344CB8AC3E}">
        <p14:creationId xmlns:p14="http://schemas.microsoft.com/office/powerpoint/2010/main" val="3262714044"/>
      </p:ext>
    </p:extLst>
  </p:cSld>
  <p:clrMapOvr>
    <a:masterClrMapping/>
  </p:clrMapOvr>
</p:sld>
</file>

<file path=ppt/theme/theme1.xml><?xml version="1.0" encoding="utf-8"?>
<a:theme xmlns:a="http://schemas.openxmlformats.org/drawingml/2006/main" name="Cadwal templat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1061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Karla</vt:lpstr>
      <vt:lpstr>Montserrat</vt:lpstr>
      <vt:lpstr>Wingdings</vt:lpstr>
      <vt:lpstr>Cadwal template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Cernic Peter</dc:creator>
  <cp:lastModifiedBy>Cernic Peter</cp:lastModifiedBy>
  <cp:revision>1</cp:revision>
  <dcterms:created xsi:type="dcterms:W3CDTF">2023-06-03T19:38:57Z</dcterms:created>
  <dcterms:modified xsi:type="dcterms:W3CDTF">2023-06-03T19:39:47Z</dcterms:modified>
</cp:coreProperties>
</file>