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ackage" ContentType="application/vnd.openxmlformats-officedocument.package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3" r:id="rId14"/>
    <p:sldId id="271" r:id="rId15"/>
    <p:sldId id="272" r:id="rId16"/>
    <p:sldId id="274" r:id="rId17"/>
    <p:sldId id="275" r:id="rId18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1.package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2.package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3.package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4.package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5.package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6.packag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title>
      <c:layout>
        <c:manualLayout>
          <c:xMode val="edge"/>
          <c:yMode val="edge"/>
          <c:x val="0.15456674473067922"/>
          <c:y val="2.0044543429844113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 alunni certificati per ordine e grado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Foglio1!$A$2:$A$5</c:f>
              <c:strCache>
                <c:ptCount val="4"/>
                <c:pt idx="0">
                  <c:v>Infanzia</c:v>
                </c:pt>
                <c:pt idx="1">
                  <c:v>Primaria</c:v>
                </c:pt>
                <c:pt idx="2">
                  <c:v>1° grado</c:v>
                </c:pt>
                <c:pt idx="3">
                  <c:v>2° grado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7.8</c:v>
                </c:pt>
                <c:pt idx="1">
                  <c:v>33.700000000000003</c:v>
                </c:pt>
                <c:pt idx="2">
                  <c:v>33.800000000000004</c:v>
                </c:pt>
                <c:pt idx="3">
                  <c:v>24.7</c:v>
                </c:pt>
              </c:numCache>
            </c:numRef>
          </c:val>
        </c:ser>
      </c:pie3DChart>
      <c:spPr>
        <a:noFill/>
        <a:ln w="25398">
          <a:noFill/>
        </a:ln>
      </c:spPr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title>
      <c:layout>
        <c:manualLayout>
          <c:xMode val="edge"/>
          <c:yMode val="edge"/>
          <c:x val="0.28688524590163944"/>
          <c:y val="2.0044543429844113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Composizione delle classi (%)</c:v>
                </c:pt>
              </c:strCache>
            </c:strRef>
          </c:tx>
          <c:dLbls>
            <c:showVal val="1"/>
            <c:showLeaderLines val="1"/>
          </c:dLbls>
          <c:cat>
            <c:strRef>
              <c:f>Foglio1!$A$2:$A$5</c:f>
              <c:strCache>
                <c:ptCount val="4"/>
                <c:pt idx="0">
                  <c:v>con un solo allievo certificato</c:v>
                </c:pt>
                <c:pt idx="1">
                  <c:v>con due allievi certificati</c:v>
                </c:pt>
                <c:pt idx="2">
                  <c:v>con tre allievi certificati</c:v>
                </c:pt>
                <c:pt idx="3">
                  <c:v>oltre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83</c:v>
                </c:pt>
                <c:pt idx="1">
                  <c:v>16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firstSliceAng val="0"/>
      </c:pieChart>
      <c:spPr>
        <a:noFill/>
        <a:ln w="25398">
          <a:noFill/>
        </a:ln>
      </c:spPr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title>
      <c:layout>
        <c:manualLayout>
          <c:xMode val="edge"/>
          <c:yMode val="edge"/>
          <c:x val="0.23302107728337237"/>
          <c:y val="2.0044543429844113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Distribuzione per tipologia di istituto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Foglio1!$A$2:$A$5</c:f>
              <c:strCache>
                <c:ptCount val="3"/>
                <c:pt idx="0">
                  <c:v>Professionali</c:v>
                </c:pt>
                <c:pt idx="1">
                  <c:v>Licei</c:v>
                </c:pt>
                <c:pt idx="2">
                  <c:v>Tecnici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232</c:v>
                </c:pt>
                <c:pt idx="1">
                  <c:v>17</c:v>
                </c:pt>
                <c:pt idx="2">
                  <c:v>30</c:v>
                </c:pt>
              </c:numCache>
            </c:numRef>
          </c:val>
        </c:ser>
        <c:firstSliceAng val="0"/>
      </c:pieChart>
      <c:spPr>
        <a:noFill/>
        <a:ln w="25398">
          <a:noFill/>
        </a:ln>
      </c:spPr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plotArea>
      <c:layout/>
      <c:doughnut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Classi docenza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AD01</c:v>
                </c:pt>
                <c:pt idx="1">
                  <c:v>AD02</c:v>
                </c:pt>
                <c:pt idx="2">
                  <c:v>AD03</c:v>
                </c:pt>
                <c:pt idx="3">
                  <c:v>AD04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39</c:v>
                </c:pt>
                <c:pt idx="1">
                  <c:v>60.5</c:v>
                </c:pt>
                <c:pt idx="2">
                  <c:v>41</c:v>
                </c:pt>
                <c:pt idx="3">
                  <c:v>0.5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Percentuali</c:v>
                </c:pt>
              </c:strCache>
            </c:strRef>
          </c:tx>
          <c:explosion val="25"/>
          <c:dLbls>
            <c:showVal val="1"/>
          </c:dLbls>
          <c:cat>
            <c:strRef>
              <c:f>Foglio1!$A$2:$A$5</c:f>
              <c:strCache>
                <c:ptCount val="4"/>
                <c:pt idx="0">
                  <c:v>AD01</c:v>
                </c:pt>
                <c:pt idx="1">
                  <c:v>AD02</c:v>
                </c:pt>
                <c:pt idx="2">
                  <c:v>AD03</c:v>
                </c:pt>
                <c:pt idx="3">
                  <c:v>AD04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27.66</c:v>
                </c:pt>
                <c:pt idx="1">
                  <c:v>42.9</c:v>
                </c:pt>
                <c:pt idx="2">
                  <c:v>29.08</c:v>
                </c:pt>
                <c:pt idx="3">
                  <c:v>0.35000000000000009</c:v>
                </c:pt>
              </c:numCache>
            </c:numRef>
          </c:val>
        </c:ser>
        <c:firstSliceAng val="0"/>
        <c:holeSize val="50"/>
      </c:doughnutChart>
      <c:spPr>
        <a:noFill/>
        <a:ln w="25398">
          <a:noFill/>
        </a:ln>
      </c:spPr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title>
      <c:layout>
        <c:manualLayout>
          <c:xMode val="edge"/>
          <c:yMode val="edge"/>
          <c:x val="0.31759656652360535"/>
          <c:y val="1.9073569482288836E-2"/>
        </c:manualLayout>
      </c:layout>
      <c:spPr>
        <a:noFill/>
        <a:ln w="25419">
          <a:noFill/>
        </a:ln>
      </c:spPr>
    </c:title>
    <c:view3D>
      <c:perspective val="30"/>
    </c:view3D>
    <c:plotArea>
      <c:layout>
        <c:manualLayout>
          <c:layoutTarget val="inner"/>
          <c:xMode val="edge"/>
          <c:yMode val="edge"/>
          <c:x val="6.2947067238912732E-2"/>
          <c:y val="0.36239782016348782"/>
          <c:w val="0.53791130185979952"/>
          <c:h val="0.40599455040871929"/>
        </c:manualLayout>
      </c:layout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Alunni certificati (%)</c:v>
                </c:pt>
              </c:strCache>
            </c:strRef>
          </c:tx>
          <c:dLbls>
            <c:spPr>
              <a:noFill/>
              <a:ln w="25419">
                <a:noFill/>
              </a:ln>
            </c:spPr>
            <c:showVal val="1"/>
            <c:showLeaderLines val="1"/>
          </c:dLbls>
          <c:cat>
            <c:strRef>
              <c:f>Foglio1!$A$2:$A$5</c:f>
              <c:strCache>
                <c:ptCount val="2"/>
                <c:pt idx="0">
                  <c:v>in classi normali</c:v>
                </c:pt>
                <c:pt idx="1">
                  <c:v>in scuole o classi speciali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94</c:v>
                </c:pt>
                <c:pt idx="1">
                  <c:v>6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Colonna1</c:v>
                </c:pt>
              </c:strCache>
            </c:strRef>
          </c:tx>
          <c:cat>
            <c:strRef>
              <c:f>Foglio1!$A$2:$A$5</c:f>
              <c:strCache>
                <c:ptCount val="2"/>
                <c:pt idx="0">
                  <c:v>in classi normali</c:v>
                </c:pt>
                <c:pt idx="1">
                  <c:v>in scuole o classi speciali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Colonna2</c:v>
                </c:pt>
              </c:strCache>
            </c:strRef>
          </c:tx>
          <c:cat>
            <c:strRef>
              <c:f>Foglio1!$A$2:$A$5</c:f>
              <c:strCache>
                <c:ptCount val="2"/>
                <c:pt idx="0">
                  <c:v>in classi normali</c:v>
                </c:pt>
                <c:pt idx="1">
                  <c:v>in scuole o classi speciali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</c:numCache>
            </c:numRef>
          </c:val>
        </c:ser>
      </c:pie3DChart>
      <c:spPr>
        <a:noFill/>
        <a:ln w="25419">
          <a:noFill/>
        </a:ln>
      </c:spPr>
    </c:plotArea>
    <c:legend>
      <c:legendPos val="r"/>
      <c:layout>
        <c:manualLayout>
          <c:xMode val="edge"/>
          <c:yMode val="edge"/>
          <c:x val="0.6108726752503576"/>
          <c:y val="0.37874659400544974"/>
          <c:w val="0.38912732474964257"/>
          <c:h val="0.40326975476839227"/>
        </c:manualLayout>
      </c:layout>
    </c:legend>
    <c:plotVisOnly val="1"/>
    <c:dispBlanksAs val="zero"/>
  </c:chart>
  <c:txPr>
    <a:bodyPr/>
    <a:lstStyle/>
    <a:p>
      <a:pPr>
        <a:defRPr sz="1801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title>
      <c:layout>
        <c:manualLayout>
          <c:xMode val="edge"/>
          <c:yMode val="edge"/>
          <c:x val="0.34074941451990626"/>
          <c:y val="2.0044543429844113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Analisi della disabilità</c:v>
                </c:pt>
              </c:strCache>
            </c:strRef>
          </c:tx>
          <c:explosion val="25"/>
          <c:cat>
            <c:strRef>
              <c:f>Foglio1!$A$2:$A$5</c:f>
              <c:strCache>
                <c:ptCount val="2"/>
                <c:pt idx="0">
                  <c:v>RM</c:v>
                </c:pt>
                <c:pt idx="1">
                  <c:v>Altro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80</c:v>
                </c:pt>
                <c:pt idx="1">
                  <c:v>20</c:v>
                </c:pt>
              </c:numCache>
            </c:numRef>
          </c:val>
        </c:ser>
      </c:pie3DChart>
      <c:spPr>
        <a:noFill/>
        <a:ln w="25398">
          <a:noFill/>
        </a:ln>
      </c:spPr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9EC61-BFC3-4564-8A33-6F831A0D16F5}" type="datetimeFigureOut">
              <a:rPr lang="it-IT"/>
              <a:pPr>
                <a:defRPr/>
              </a:pPr>
              <a:t>05/05/2009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8F8E6-E977-493A-994C-67700EB8AE5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48030-9BA2-4CA8-BC20-007416424E64}" type="datetimeFigureOut">
              <a:rPr lang="it-IT"/>
              <a:pPr>
                <a:defRPr/>
              </a:pPr>
              <a:t>05/05/2009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52A19-8BD1-4C9B-8611-C300518DF14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FA00C-5CFE-41CB-A8D3-6B39DFED6545}" type="datetimeFigureOut">
              <a:rPr lang="it-IT"/>
              <a:pPr>
                <a:defRPr/>
              </a:pPr>
              <a:t>05/05/2009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74689-C69F-40F2-84F1-C32278420ED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257BF-BB38-4753-A3DB-E29FE028D8C8}" type="datetimeFigureOut">
              <a:rPr lang="it-IT"/>
              <a:pPr>
                <a:defRPr/>
              </a:pPr>
              <a:t>05/05/2009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28D57-D5C2-4A16-9AF6-4CB6DCEC80F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04E74-33BD-4E07-8B20-1BBB41A114EF}" type="datetimeFigureOut">
              <a:rPr lang="it-IT"/>
              <a:pPr>
                <a:defRPr/>
              </a:pPr>
              <a:t>05/05/2009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5E2A6-09DB-43AC-A75B-EC74429074B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02CD3-884D-4DC4-B7A8-BB6D93F2E641}" type="datetimeFigureOut">
              <a:rPr lang="it-IT"/>
              <a:pPr>
                <a:defRPr/>
              </a:pPr>
              <a:t>05/05/2009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7647B-116E-4670-BC9F-114851CBFF3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07204-5910-4720-99B1-18678188E401}" type="datetimeFigureOut">
              <a:rPr lang="it-IT"/>
              <a:pPr>
                <a:defRPr/>
              </a:pPr>
              <a:t>05/05/2009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CA8A3-CE0C-4C60-A9C3-78D9AE05495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B090D-8251-4AB4-BAB4-6D16D39EE3E9}" type="datetimeFigureOut">
              <a:rPr lang="it-IT"/>
              <a:pPr>
                <a:defRPr/>
              </a:pPr>
              <a:t>05/05/2009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FDB6F-079A-4EE6-942D-1D398992E5C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68005-A2EE-4B20-BC5C-25341D2CCC5A}" type="datetimeFigureOut">
              <a:rPr lang="it-IT"/>
              <a:pPr>
                <a:defRPr/>
              </a:pPr>
              <a:t>05/05/2009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46326-7944-4FBA-A2B1-5557FAB578E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5B0C6-0AF4-4A78-86B6-5A02543630E7}" type="datetimeFigureOut">
              <a:rPr lang="it-IT"/>
              <a:pPr>
                <a:defRPr/>
              </a:pPr>
              <a:t>05/05/2009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314B5-6EAF-4318-BD28-BA30F8432A3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25928-2018-43BF-8B66-0407D9264815}" type="datetimeFigureOut">
              <a:rPr lang="it-IT"/>
              <a:pPr>
                <a:defRPr/>
              </a:pPr>
              <a:t>05/05/2009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C18D3-9E79-40E9-82B3-34547D6BABE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245F61-4ACE-4843-B7CA-01682FB034BC}" type="datetimeFigureOut">
              <a:rPr lang="it-IT"/>
              <a:pPr>
                <a:defRPr/>
              </a:pPr>
              <a:t>05/05/2009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8C0D791-44A0-49D4-BCEB-373C1314218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2650" y="1076325"/>
            <a:ext cx="48387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mtClean="0"/>
              <a:t>IL RITARDO MENTALE OGGI E DOMANI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it-IT" dirty="0" smtClean="0">
                <a:solidFill>
                  <a:srgbClr val="632523"/>
                </a:solidFill>
              </a:rPr>
              <a:t>Udine </a:t>
            </a:r>
            <a:r>
              <a:rPr lang="it-IT" dirty="0" smtClean="0">
                <a:solidFill>
                  <a:srgbClr val="632523"/>
                </a:solidFill>
              </a:rPr>
              <a:t>6 maggio 2009</a:t>
            </a:r>
            <a:endParaRPr lang="it-IT" dirty="0" smtClean="0">
              <a:solidFill>
                <a:srgbClr val="632523"/>
              </a:solidFill>
            </a:endParaRPr>
          </a:p>
          <a:p>
            <a:pPr>
              <a:lnSpc>
                <a:spcPct val="90000"/>
              </a:lnSpc>
            </a:pPr>
            <a:endParaRPr lang="it-IT" dirty="0" smtClean="0">
              <a:solidFill>
                <a:srgbClr val="898989"/>
              </a:solidFill>
            </a:endParaRPr>
          </a:p>
          <a:p>
            <a:pPr algn="l">
              <a:lnSpc>
                <a:spcPct val="90000"/>
              </a:lnSpc>
            </a:pPr>
            <a:endParaRPr lang="it-IT" sz="1200" dirty="0" smtClean="0">
              <a:solidFill>
                <a:srgbClr val="898989"/>
              </a:solidFill>
            </a:endParaRPr>
          </a:p>
          <a:p>
            <a:pPr algn="l">
              <a:lnSpc>
                <a:spcPct val="90000"/>
              </a:lnSpc>
            </a:pPr>
            <a:endParaRPr lang="it-IT" sz="1200" dirty="0" smtClean="0">
              <a:solidFill>
                <a:srgbClr val="898989"/>
              </a:solidFill>
            </a:endParaRPr>
          </a:p>
          <a:p>
            <a:pPr algn="l">
              <a:lnSpc>
                <a:spcPct val="90000"/>
              </a:lnSpc>
            </a:pPr>
            <a:r>
              <a:rPr lang="it-IT" sz="1200" dirty="0" err="1" smtClean="0">
                <a:solidFill>
                  <a:srgbClr val="898989"/>
                </a:solidFill>
              </a:rPr>
              <a:t>Ref</a:t>
            </a:r>
            <a:r>
              <a:rPr lang="it-IT" sz="1200" dirty="0" smtClean="0">
                <a:solidFill>
                  <a:srgbClr val="898989"/>
                </a:solidFill>
              </a:rPr>
              <a:t>. Prov. A. 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000250"/>
            <a:ext cx="48387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RITARDO MENTALE OGGI E DOMANI</a:t>
            </a:r>
            <a:endParaRPr lang="it-IT" dirty="0"/>
          </a:p>
        </p:txBody>
      </p:sp>
      <p:sp>
        <p:nvSpPr>
          <p:cNvPr id="2253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/>
              <a:t>Scuola secondaria 1° grado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428750" y="3286125"/>
          <a:ext cx="609600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Anno scolastico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Alunni certificati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Posti assegnati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Rapporto docente-alunni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2008/2009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390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189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2,06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2007/2008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414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189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2,19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000250"/>
            <a:ext cx="48387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RITARDO MENTALE OGGI E DOMANI</a:t>
            </a:r>
            <a:endParaRPr lang="it-IT" dirty="0"/>
          </a:p>
        </p:txBody>
      </p:sp>
      <p:sp>
        <p:nvSpPr>
          <p:cNvPr id="23555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/>
              <a:t>Scuola secondaria 2° grado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428750" y="3286125"/>
          <a:ext cx="609600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Anno scolastico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Alunni certificati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Posti assegnati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Rapporto docente-alunni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2008/2009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279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141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1,99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2007/2008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294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153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1,92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000250"/>
            <a:ext cx="48387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RITARDO MENTALE OGGI E DOMANI</a:t>
            </a:r>
            <a:endParaRPr lang="it-IT" dirty="0"/>
          </a:p>
        </p:txBody>
      </p:sp>
      <p:sp>
        <p:nvSpPr>
          <p:cNvPr id="24579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/>
              <a:t>Totali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428750" y="3286125"/>
          <a:ext cx="609600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Anno scolastico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Alunni certificati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Posti assegnati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Rapporto docente-alunni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2008/2009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1159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588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1,97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2007/2008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1240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612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2,03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RITARDO MENTALE OGGI E DOMANI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RITARDO MENTALE OGGI E DOMANI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RITARDO MENTALE OGGI E DOMANI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RITARDO MENTALE OGGI E DOMANI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65138" y="1603375"/>
          <a:ext cx="8093075" cy="4279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RITARDO MENTALE OGGI E DOMANI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RITARDO MENTALE OGGI E DOMANI</a:t>
            </a:r>
            <a:endParaRPr lang="it-IT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44725" y="1600200"/>
            <a:ext cx="4654550" cy="4525963"/>
          </a:xfrm>
        </p:spPr>
      </p:pic>
      <p:sp>
        <p:nvSpPr>
          <p:cNvPr id="14339" name="CasellaDiTesto 4"/>
          <p:cNvSpPr txBox="1">
            <a:spLocks noChangeArrowheads="1"/>
          </p:cNvSpPr>
          <p:nvPr/>
        </p:nvSpPr>
        <p:spPr bwMode="auto">
          <a:xfrm>
            <a:off x="571500" y="2214563"/>
            <a:ext cx="8143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Dati relativi all’ integrazione scolastica per l’anno scolastico in corso e raffronti con il  2007/2008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500188" y="3429000"/>
          <a:ext cx="6096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Popolazione</a:t>
                      </a:r>
                      <a:r>
                        <a:rPr lang="it-IT" baseline="0" dirty="0" smtClean="0"/>
                        <a:t> scolastica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Alunni certificati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Percentuale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2008/2009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62880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1159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1,84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2007/2008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62000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1240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2,00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000250"/>
            <a:ext cx="48387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RITARDO MENTALE OGGI E DOMANI</a:t>
            </a:r>
            <a:endParaRPr lang="it-IT" dirty="0"/>
          </a:p>
        </p:txBody>
      </p:sp>
      <p:sp>
        <p:nvSpPr>
          <p:cNvPr id="1536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/>
              <a:t>Scuola dell’Infanzia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428750" y="3286125"/>
          <a:ext cx="6096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Anno scolastico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Totale alunni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Alunni certificati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Percentuale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2008/2009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8902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91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1,02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2007/2008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8760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83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0,95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000250"/>
            <a:ext cx="48387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RITARDO MENTALE OGGI E DOMANI</a:t>
            </a:r>
            <a:endParaRPr lang="it-IT" dirty="0"/>
          </a:p>
        </p:txBody>
      </p:sp>
      <p:sp>
        <p:nvSpPr>
          <p:cNvPr id="16387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/>
              <a:t>Scuola primaria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428750" y="3286125"/>
          <a:ext cx="6096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Anno scolastico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Totale alunni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Alunni certificati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Percentuale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2008/2009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20985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392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1,87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2007/2008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20873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449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2,15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000250"/>
            <a:ext cx="48387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RITARDO MENTALE OGGI E DOMANI</a:t>
            </a:r>
            <a:endParaRPr lang="it-IT" dirty="0"/>
          </a:p>
        </p:txBody>
      </p:sp>
      <p:sp>
        <p:nvSpPr>
          <p:cNvPr id="1741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/>
              <a:t>Scuola secondaria 1° grado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428750" y="3286125"/>
          <a:ext cx="6096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Anno scolastico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Totale alunni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Alunni certificati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Percentuale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2008/2009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12607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390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3,09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2007/2008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12113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414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3,42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000250"/>
            <a:ext cx="48387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RITARDO MENTALE OGGI E DOMANI</a:t>
            </a:r>
            <a:endParaRPr lang="it-IT" dirty="0"/>
          </a:p>
        </p:txBody>
      </p:sp>
      <p:sp>
        <p:nvSpPr>
          <p:cNvPr id="18435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/>
              <a:t>Scuola secondaria di 2° grado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428750" y="3286125"/>
          <a:ext cx="6096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Anno scolastico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Totale alunni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Alunni certificati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Percentuale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2008/2009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20386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279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1,37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2007/2008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20254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294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1,45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000250"/>
            <a:ext cx="48387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RITARDO MENTALE OGGI E DOMANI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000250"/>
            <a:ext cx="48387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RITARDO MENTALE OGGI E DOMANI</a:t>
            </a:r>
            <a:endParaRPr lang="it-IT" dirty="0"/>
          </a:p>
        </p:txBody>
      </p:sp>
      <p:sp>
        <p:nvSpPr>
          <p:cNvPr id="2048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/>
              <a:t>Scuola dell’Infanzia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428750" y="3286125"/>
          <a:ext cx="609600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Anno scolastico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Alunni certificati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Posti assegnati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Rapporto docente-alunni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2008/2009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91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63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1.44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2007/2008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83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57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1,46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000250"/>
            <a:ext cx="48387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RITARDO MENTALE OGGI E DOMANI</a:t>
            </a:r>
            <a:endParaRPr lang="it-IT" dirty="0"/>
          </a:p>
        </p:txBody>
      </p:sp>
      <p:sp>
        <p:nvSpPr>
          <p:cNvPr id="21507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/>
              <a:t>Scuola Primaria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428750" y="3286125"/>
          <a:ext cx="609600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Anno scolastico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Alunni certificati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Posti assegnati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Rapporto docente-alunni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2008/2009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392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195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2,01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2007/2008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449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213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2,11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334</Words>
  <Application>Microsoft Office PowerPoint</Application>
  <PresentationFormat>Presentazione su schermo (4:3)</PresentationFormat>
  <Paragraphs>156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Tema di Office</vt:lpstr>
      <vt:lpstr>IL RITARDO MENTALE OGGI E DOMANI</vt:lpstr>
      <vt:lpstr>IL RITARDO MENTALE OGGI E DOMANI</vt:lpstr>
      <vt:lpstr>IL RITARDO MENTALE OGGI E DOMANI</vt:lpstr>
      <vt:lpstr>IL RITARDO MENTALE OGGI E DOMANI</vt:lpstr>
      <vt:lpstr>IL RITARDO MENTALE OGGI E DOMANI</vt:lpstr>
      <vt:lpstr>IL RITARDO MENTALE OGGI E DOMANI</vt:lpstr>
      <vt:lpstr>IL RITARDO MENTALE OGGI E DOMANI</vt:lpstr>
      <vt:lpstr>IL RITARDO MENTALE OGGI E DOMANI</vt:lpstr>
      <vt:lpstr>IL RITARDO MENTALE OGGI E DOMANI</vt:lpstr>
      <vt:lpstr>IL RITARDO MENTALE OGGI E DOMANI</vt:lpstr>
      <vt:lpstr>IL RITARDO MENTALE OGGI E DOMANI</vt:lpstr>
      <vt:lpstr>IL RITARDO MENTALE OGGI E DOMANI</vt:lpstr>
      <vt:lpstr>IL RITARDO MENTALE OGGI E DOMANI</vt:lpstr>
      <vt:lpstr>IL RITARDO MENTALE OGGI E DOMANI</vt:lpstr>
      <vt:lpstr>IL RITARDO MENTALE OGGI E DOMANI</vt:lpstr>
      <vt:lpstr>IL RITARDO MENTALE OGGI E DOMANI</vt:lpstr>
      <vt:lpstr>IL RITARDO MENTALE OGGI E DOMANI</vt:lpstr>
    </vt:vector>
  </TitlesOfParts>
  <Company>Utente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Utente</dc:creator>
  <cp:lastModifiedBy>Utente</cp:lastModifiedBy>
  <cp:revision>34</cp:revision>
  <dcterms:created xsi:type="dcterms:W3CDTF">2008-11-12T19:54:44Z</dcterms:created>
  <dcterms:modified xsi:type="dcterms:W3CDTF">2009-05-05T18:57:03Z</dcterms:modified>
</cp:coreProperties>
</file>