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7" r:id="rId4"/>
    <p:sldId id="258" r:id="rId5"/>
  </p:sldIdLst>
  <p:sldSz cx="9144000" cy="6858000" type="screen4x3"/>
  <p:notesSz cx="6799263" cy="9929813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238142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91311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531322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349398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595426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050353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298798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330912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856446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455267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894122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4B14C3-4C55-4299-9621-D918CB487764}" type="datetimeFigureOut">
              <a:rPr lang="it-IT" smtClean="0"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B06278-0209-4044-9F3A-E71E20B309A5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5896910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620688"/>
            <a:ext cx="7772400" cy="1872207"/>
          </a:xfrm>
        </p:spPr>
        <p:txBody>
          <a:bodyPr>
            <a:normAutofit fontScale="90000"/>
          </a:bodyPr>
          <a:lstStyle/>
          <a:p>
            <a:r>
              <a:rPr lang="it-IT" b="1" dirty="0"/>
              <a:t/>
            </a:r>
            <a:br>
              <a:rPr lang="it-IT" b="1" dirty="0"/>
            </a:br>
            <a:r>
              <a:rPr lang="it-IT" b="1" dirty="0"/>
              <a:t>I</a:t>
            </a:r>
            <a:r>
              <a:rPr lang="it-IT" b="1" dirty="0" smtClean="0"/>
              <a:t>nidoneità psicofisica assoluta permanente</a:t>
            </a:r>
            <a:br>
              <a:rPr lang="it-IT" b="1" dirty="0" smtClean="0"/>
            </a:br>
            <a:r>
              <a:rPr lang="it-IT" b="1" dirty="0" smtClean="0"/>
              <a:t> </a:t>
            </a:r>
            <a:endParaRPr lang="it-IT" b="1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685800" y="3068960"/>
            <a:ext cx="7990656" cy="3528392"/>
          </a:xfrm>
        </p:spPr>
        <p:txBody>
          <a:bodyPr>
            <a:normAutofit fontScale="25000" lnSpcReduction="20000"/>
          </a:bodyPr>
          <a:lstStyle/>
          <a:p>
            <a:pPr algn="l"/>
            <a:endParaRPr lang="it-IT" sz="2800" b="1" dirty="0">
              <a:solidFill>
                <a:schemeClr val="tx1"/>
              </a:solidFill>
            </a:endParaRPr>
          </a:p>
          <a:p>
            <a:pPr algn="l"/>
            <a:r>
              <a:rPr lang="it-IT" sz="11200" b="1" dirty="0" err="1" smtClean="0">
                <a:solidFill>
                  <a:schemeClr val="tx1"/>
                </a:solidFill>
              </a:rPr>
              <a:t>D.Lgs</a:t>
            </a:r>
            <a:r>
              <a:rPr lang="it-IT" sz="11200" b="1" dirty="0" smtClean="0">
                <a:solidFill>
                  <a:schemeClr val="tx1"/>
                </a:solidFill>
              </a:rPr>
              <a:t> 297 del 16/4/1994 art. 512</a:t>
            </a:r>
            <a:br>
              <a:rPr lang="it-IT" sz="11200" b="1" dirty="0" smtClean="0">
                <a:solidFill>
                  <a:schemeClr val="tx1"/>
                </a:solidFill>
              </a:rPr>
            </a:br>
            <a:r>
              <a:rPr lang="it-IT" sz="11200" b="1" dirty="0" smtClean="0">
                <a:solidFill>
                  <a:schemeClr val="tx1"/>
                </a:solidFill>
              </a:rPr>
              <a:t/>
            </a:r>
            <a:br>
              <a:rPr lang="it-IT" sz="11200" b="1" dirty="0" smtClean="0">
                <a:solidFill>
                  <a:schemeClr val="tx1"/>
                </a:solidFill>
              </a:rPr>
            </a:br>
            <a:r>
              <a:rPr lang="it-IT" sz="11200" b="1" dirty="0" err="1" smtClean="0">
                <a:solidFill>
                  <a:schemeClr val="tx1"/>
                </a:solidFill>
              </a:rPr>
              <a:t>D.lgs</a:t>
            </a:r>
            <a:r>
              <a:rPr lang="it-IT" sz="11200" b="1" dirty="0" smtClean="0">
                <a:solidFill>
                  <a:schemeClr val="tx1"/>
                </a:solidFill>
              </a:rPr>
              <a:t> 165 del 30/03/2001 art. 55 </a:t>
            </a:r>
            <a:r>
              <a:rPr lang="it-IT" sz="11200" b="1" dirty="0" err="1" smtClean="0">
                <a:solidFill>
                  <a:schemeClr val="tx1"/>
                </a:solidFill>
              </a:rPr>
              <a:t>octies</a:t>
            </a:r>
            <a:endParaRPr lang="it-IT" sz="11200" b="1" dirty="0" smtClean="0">
              <a:solidFill>
                <a:schemeClr val="tx1"/>
              </a:solidFill>
            </a:endParaRPr>
          </a:p>
          <a:p>
            <a:pPr algn="l"/>
            <a:endParaRPr lang="it-IT" sz="11200" b="1" dirty="0">
              <a:solidFill>
                <a:schemeClr val="tx1"/>
              </a:solidFill>
            </a:endParaRPr>
          </a:p>
          <a:p>
            <a:pPr algn="l"/>
            <a:r>
              <a:rPr lang="it-IT" sz="11200" b="1" dirty="0" smtClean="0">
                <a:solidFill>
                  <a:schemeClr val="tx1"/>
                </a:solidFill>
              </a:rPr>
              <a:t>DPR 171 del 27/07/ 2011 –</a:t>
            </a:r>
            <a:br>
              <a:rPr lang="it-IT" sz="11200" b="1" dirty="0" smtClean="0">
                <a:solidFill>
                  <a:schemeClr val="tx1"/>
                </a:solidFill>
              </a:rPr>
            </a:br>
            <a:r>
              <a:rPr lang="it-IT" sz="11200" b="1" dirty="0" smtClean="0">
                <a:solidFill>
                  <a:schemeClr val="tx1"/>
                </a:solidFill>
              </a:rPr>
              <a:t>Circolare INPS 33 del 8/3/2012</a:t>
            </a:r>
          </a:p>
          <a:p>
            <a:pPr algn="l"/>
            <a:endParaRPr lang="it-IT" sz="11200" b="1" dirty="0">
              <a:solidFill>
                <a:schemeClr val="tx1"/>
              </a:solidFill>
            </a:endParaRPr>
          </a:p>
          <a:p>
            <a:pPr algn="l"/>
            <a:r>
              <a:rPr lang="it-IT" sz="11200" b="1" dirty="0" smtClean="0">
                <a:solidFill>
                  <a:schemeClr val="tx1"/>
                </a:solidFill>
              </a:rPr>
              <a:t>CCNL 27/11/2007</a:t>
            </a:r>
          </a:p>
          <a:p>
            <a:pPr algn="l"/>
            <a:endParaRPr lang="it-IT" sz="12800" b="1" dirty="0">
              <a:solidFill>
                <a:schemeClr val="tx1"/>
              </a:solidFill>
            </a:endParaRPr>
          </a:p>
          <a:p>
            <a:pPr algn="l"/>
            <a:endParaRPr lang="it-IT" sz="2800" b="1" dirty="0" smtClean="0">
              <a:solidFill>
                <a:schemeClr val="tx1"/>
              </a:solidFill>
            </a:endParaRPr>
          </a:p>
          <a:p>
            <a:pPr algn="l"/>
            <a:endParaRPr lang="it-IT" sz="5500" b="1" dirty="0">
              <a:solidFill>
                <a:schemeClr val="tx1"/>
              </a:solidFill>
            </a:endParaRPr>
          </a:p>
          <a:p>
            <a:pPr algn="l"/>
            <a:endParaRPr lang="it-IT" sz="2800" b="1" dirty="0" smtClean="0">
              <a:solidFill>
                <a:schemeClr val="tx1"/>
              </a:solidFill>
            </a:endParaRPr>
          </a:p>
          <a:p>
            <a:pPr algn="l"/>
            <a:endParaRPr lang="it-IT" sz="2800" b="1" dirty="0">
              <a:solidFill>
                <a:schemeClr val="tx1"/>
              </a:solidFill>
            </a:endParaRPr>
          </a:p>
          <a:p>
            <a:pPr algn="l"/>
            <a:endParaRPr lang="it-IT" sz="2800" b="1" dirty="0" smtClean="0">
              <a:solidFill>
                <a:schemeClr val="tx1"/>
              </a:solidFill>
            </a:endParaRPr>
          </a:p>
          <a:p>
            <a:pPr algn="l"/>
            <a:endParaRPr lang="it-IT" sz="2800" b="1" dirty="0">
              <a:solidFill>
                <a:schemeClr val="tx1"/>
              </a:solidFill>
            </a:endParaRPr>
          </a:p>
          <a:p>
            <a:pPr algn="l"/>
            <a:endParaRPr lang="it-IT" sz="2800" b="1" dirty="0" smtClean="0">
              <a:solidFill>
                <a:schemeClr val="tx1"/>
              </a:solidFill>
            </a:endParaRPr>
          </a:p>
          <a:p>
            <a:pPr algn="l"/>
            <a:endParaRPr lang="it-IT" sz="2800" b="1" dirty="0">
              <a:solidFill>
                <a:schemeClr val="tx1"/>
              </a:solidFill>
            </a:endParaRPr>
          </a:p>
          <a:p>
            <a:pPr algn="l"/>
            <a:endParaRPr lang="it-IT" sz="2800" b="1" dirty="0" smtClean="0">
              <a:solidFill>
                <a:schemeClr val="tx1"/>
              </a:solidFill>
            </a:endParaRPr>
          </a:p>
          <a:p>
            <a:pPr algn="l"/>
            <a:endParaRPr lang="it-IT" sz="2800" b="1" dirty="0">
              <a:solidFill>
                <a:schemeClr val="tx1"/>
              </a:solidFill>
            </a:endParaRPr>
          </a:p>
          <a:p>
            <a:pPr algn="l"/>
            <a:endParaRPr lang="it-IT" sz="2800" b="1" dirty="0" smtClean="0">
              <a:solidFill>
                <a:schemeClr val="tx1"/>
              </a:solidFill>
            </a:endParaRPr>
          </a:p>
          <a:p>
            <a:pPr algn="l"/>
            <a:endParaRPr lang="it-IT" sz="2800" b="1" dirty="0">
              <a:solidFill>
                <a:schemeClr val="tx1"/>
              </a:solidFill>
            </a:endParaRPr>
          </a:p>
          <a:p>
            <a:pPr algn="l"/>
            <a:r>
              <a:rPr lang="it-IT" sz="2800" b="1" dirty="0" smtClean="0">
                <a:solidFill>
                  <a:schemeClr val="tx1"/>
                </a:solidFill>
              </a:rPr>
              <a:t/>
            </a:r>
            <a:br>
              <a:rPr lang="it-IT" sz="2800" b="1" dirty="0" smtClean="0">
                <a:solidFill>
                  <a:schemeClr val="tx1"/>
                </a:solidFill>
              </a:rPr>
            </a:br>
            <a:r>
              <a:rPr lang="it-IT" sz="2800" b="1" dirty="0" smtClean="0">
                <a:solidFill>
                  <a:schemeClr val="tx1"/>
                </a:solidFill>
              </a:rPr>
              <a:t/>
            </a:r>
            <a:br>
              <a:rPr lang="it-IT" sz="2800" b="1" dirty="0" smtClean="0">
                <a:solidFill>
                  <a:schemeClr val="tx1"/>
                </a:solidFill>
              </a:rPr>
            </a:br>
            <a:endParaRPr lang="it-IT" sz="28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759496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/>
              <a:t>Requisiti per il diritto a pensione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it-IT" dirty="0" smtClean="0"/>
              <a:t>			Anni </a:t>
            </a:r>
            <a:r>
              <a:rPr lang="it-IT" dirty="0"/>
              <a:t>15 di servizio  </a:t>
            </a:r>
          </a:p>
          <a:p>
            <a:pPr marL="0" indent="0">
              <a:buNone/>
            </a:pPr>
            <a:r>
              <a:rPr lang="it-IT" dirty="0" smtClean="0"/>
              <a:t>art.1 comma 32  L. 335/95</a:t>
            </a:r>
            <a:br>
              <a:rPr lang="it-IT" dirty="0" smtClean="0"/>
            </a:br>
            <a:r>
              <a:rPr lang="it-IT" dirty="0" smtClean="0"/>
              <a:t>art</a:t>
            </a:r>
            <a:r>
              <a:rPr lang="it-IT" dirty="0"/>
              <a:t>. </a:t>
            </a:r>
            <a:r>
              <a:rPr lang="it-IT" dirty="0" smtClean="0"/>
              <a:t>42</a:t>
            </a:r>
            <a:r>
              <a:rPr lang="it-IT" dirty="0"/>
              <a:t> </a:t>
            </a:r>
            <a:r>
              <a:rPr lang="it-IT" dirty="0" smtClean="0"/>
              <a:t>DPR </a:t>
            </a:r>
            <a:r>
              <a:rPr lang="it-IT" dirty="0"/>
              <a:t>1092/73 </a:t>
            </a: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/>
              <a:t>come </a:t>
            </a:r>
            <a:r>
              <a:rPr lang="it-IT" dirty="0"/>
              <a:t>integrato dall’art. 27 della </a:t>
            </a:r>
            <a:r>
              <a:rPr lang="it-IT" dirty="0" smtClean="0"/>
              <a:t>L. 177/76</a:t>
            </a:r>
          </a:p>
          <a:p>
            <a:endParaRPr lang="it-IT" dirty="0" smtClean="0"/>
          </a:p>
          <a:p>
            <a:pPr marL="0" indent="0">
              <a:buNone/>
            </a:pPr>
            <a:r>
              <a:rPr lang="it-IT" dirty="0"/>
              <a:t>Al fine del raggiungimento del requisito l’interessato può ricorrere al cumulo </a:t>
            </a:r>
            <a:r>
              <a:rPr lang="it-IT" dirty="0" smtClean="0"/>
              <a:t> </a:t>
            </a:r>
            <a:br>
              <a:rPr lang="it-IT" dirty="0" smtClean="0"/>
            </a:br>
            <a:r>
              <a:rPr lang="it-IT" dirty="0" smtClean="0"/>
              <a:t>L. 228/2012</a:t>
            </a:r>
          </a:p>
          <a:p>
            <a:endParaRPr lang="it-IT" dirty="0"/>
          </a:p>
          <a:p>
            <a:pPr marL="0" indent="0">
              <a:buNone/>
            </a:pPr>
            <a:r>
              <a:rPr lang="it-IT" dirty="0" smtClean="0"/>
              <a:t>Codice </a:t>
            </a:r>
            <a:r>
              <a:rPr lang="it-IT" dirty="0"/>
              <a:t>SIDI CS02</a:t>
            </a:r>
          </a:p>
          <a:p>
            <a:endParaRPr lang="it-IT" dirty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6868947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Adempimenti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67544" y="1484784"/>
            <a:ext cx="8229600" cy="4525963"/>
          </a:xfrm>
        </p:spPr>
        <p:txBody>
          <a:bodyPr>
            <a:normAutofit fontScale="25000" lnSpcReduction="20000"/>
          </a:bodyPr>
          <a:lstStyle/>
          <a:p>
            <a:pPr marL="0" indent="0" algn="ctr">
              <a:buNone/>
            </a:pPr>
            <a:endParaRPr lang="it-IT" sz="2800" dirty="0" smtClean="0"/>
          </a:p>
          <a:p>
            <a:pPr marL="0" indent="0" algn="ctr">
              <a:buNone/>
            </a:pPr>
            <a:r>
              <a:rPr lang="it-IT" sz="14400" dirty="0" smtClean="0"/>
              <a:t>A domanda dell’interessato o d’ufficio:</a:t>
            </a:r>
          </a:p>
          <a:p>
            <a:endParaRPr lang="it-IT" sz="7400" dirty="0"/>
          </a:p>
          <a:p>
            <a:pPr algn="just"/>
            <a:r>
              <a:rPr lang="it-IT" sz="11200" dirty="0" smtClean="0"/>
              <a:t>Invio a CMV della richiesta, </a:t>
            </a:r>
            <a:r>
              <a:rPr lang="it-IT" sz="11200" dirty="0" smtClean="0"/>
              <a:t>certificato medico, </a:t>
            </a:r>
            <a:r>
              <a:rPr lang="it-IT" sz="11200" dirty="0" smtClean="0"/>
              <a:t>unitamente </a:t>
            </a:r>
            <a:r>
              <a:rPr lang="it-IT" sz="11200" dirty="0" smtClean="0"/>
              <a:t>alla scheda riepilogativa del  dipendente, assenze dell’ultimo triennio e relazione del D.S.</a:t>
            </a:r>
          </a:p>
          <a:p>
            <a:pPr marL="0" indent="0">
              <a:buNone/>
            </a:pPr>
            <a:r>
              <a:rPr lang="it-IT" sz="11200" dirty="0" smtClean="0"/>
              <a:t> </a:t>
            </a:r>
          </a:p>
          <a:p>
            <a:r>
              <a:rPr lang="it-IT" sz="11200" dirty="0" smtClean="0"/>
              <a:t>Notifica del verbale all’interessato per accettazione</a:t>
            </a:r>
          </a:p>
          <a:p>
            <a:pPr marL="0" indent="0">
              <a:buNone/>
            </a:pPr>
            <a:endParaRPr lang="it-IT" sz="11200" dirty="0" smtClean="0"/>
          </a:p>
          <a:p>
            <a:r>
              <a:rPr lang="it-IT" sz="11200" dirty="0" smtClean="0"/>
              <a:t>Ricevuta accettazione, emissione del provvedimento di risoluzione del rapporto di lavoro decorrente da data provvedimento</a:t>
            </a:r>
            <a:br>
              <a:rPr lang="it-IT" sz="11200" dirty="0" smtClean="0"/>
            </a:br>
            <a:r>
              <a:rPr lang="it-IT" sz="11200" dirty="0" smtClean="0"/>
              <a:t/>
            </a:r>
            <a:br>
              <a:rPr lang="it-IT" sz="11200" dirty="0" smtClean="0"/>
            </a:br>
            <a:r>
              <a:rPr lang="it-IT" sz="11200" dirty="0" smtClean="0"/>
              <a:t/>
            </a:r>
            <a:br>
              <a:rPr lang="it-IT" sz="11200" dirty="0" smtClean="0"/>
            </a:br>
            <a:endParaRPr lang="it-IT" sz="11200" dirty="0" smtClean="0"/>
          </a:p>
          <a:p>
            <a:endParaRPr lang="it-IT" dirty="0" smtClean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5168288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b="1" dirty="0" smtClean="0"/>
              <a:t>Limite massimo di assenza per malattia- art.17 CCNL 2006-2009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39552" y="1556792"/>
            <a:ext cx="8229600" cy="4525963"/>
          </a:xfrm>
        </p:spPr>
        <p:txBody>
          <a:bodyPr>
            <a:normAutofit fontScale="77500" lnSpcReduction="20000"/>
          </a:bodyPr>
          <a:lstStyle/>
          <a:p>
            <a:pPr marL="0" indent="0" algn="just">
              <a:buNone/>
            </a:pP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/>
              <a:t>Il limite massimo di assenza per malattia negli ultimi tre anni è di 18 mesi, ulteriori 18 mesi possono essere concessi per gravi motivi su richiesta dell’interessato  che</a:t>
            </a:r>
            <a:r>
              <a:rPr lang="it-IT" smtClean="0"/>
              <a:t>, sottoposto </a:t>
            </a:r>
            <a:r>
              <a:rPr lang="it-IT" dirty="0" smtClean="0"/>
              <a:t>al giudizio della CMV risulti idoneo  a proseguire il rapporto di lavoro.  In caso di giudizio di inidoneità il rapporto di lavoro è risolto con indennità di preavviso.</a:t>
            </a:r>
          </a:p>
          <a:p>
            <a:pPr marL="0" indent="0" algn="just">
              <a:buNone/>
            </a:pPr>
            <a:endParaRPr lang="it-IT" dirty="0" smtClean="0"/>
          </a:p>
          <a:p>
            <a:pPr marL="0" indent="0" algn="just">
              <a:buNone/>
            </a:pPr>
            <a:r>
              <a:rPr lang="it-IT" dirty="0" smtClean="0"/>
              <a:t>In prossimità dello scadere del periodo di conservazione del posto è opportuno che il dipendente venga sottoposto d’ufficio al giudizio della CMV per l’ accertamento di eventuale inidoneità alle mansioni di istituto, al fine di garantire all’interessato  il diritto alla pensione.</a:t>
            </a:r>
            <a:r>
              <a:rPr lang="it-IT" dirty="0" smtClean="0">
                <a:solidFill>
                  <a:srgbClr val="FF0000"/>
                </a:solidFill>
              </a:rPr>
              <a:t> </a:t>
            </a:r>
            <a:endParaRPr lang="it-IT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274044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Equinozio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202</TotalTime>
  <Words>76</Words>
  <Application>Microsoft Office PowerPoint</Application>
  <PresentationFormat>Presentazione su schermo (4:3)</PresentationFormat>
  <Paragraphs>41</Paragraphs>
  <Slides>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4</vt:i4>
      </vt:variant>
    </vt:vector>
  </HeadingPairs>
  <TitlesOfParts>
    <vt:vector size="5" baseType="lpstr">
      <vt:lpstr>Tema di Office</vt:lpstr>
      <vt:lpstr> Inidoneità psicofisica assoluta permanente  </vt:lpstr>
      <vt:lpstr>Requisiti per il diritto a pensione</vt:lpstr>
      <vt:lpstr>Adempimenti</vt:lpstr>
      <vt:lpstr>Limite massimo di assenza per malattia- art.17 CCNL 2006-2009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Administrator</dc:creator>
  <cp:lastModifiedBy>Operatore</cp:lastModifiedBy>
  <cp:revision>34</cp:revision>
  <cp:lastPrinted>2017-11-20T14:22:26Z</cp:lastPrinted>
  <dcterms:created xsi:type="dcterms:W3CDTF">2017-11-20T10:02:04Z</dcterms:created>
  <dcterms:modified xsi:type="dcterms:W3CDTF">2017-12-13T12:24:55Z</dcterms:modified>
</cp:coreProperties>
</file>

<file path=docProps/thumbnail.jpeg>
</file>