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57" r:id="rId3"/>
    <p:sldId id="265" r:id="rId4"/>
    <p:sldId id="263" r:id="rId5"/>
    <p:sldId id="262" r:id="rId6"/>
    <p:sldId id="258" r:id="rId7"/>
    <p:sldId id="259" r:id="rId8"/>
    <p:sldId id="260" r:id="rId9"/>
    <p:sldId id="261" r:id="rId10"/>
    <p:sldId id="266" r:id="rId11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31443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152484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142598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347963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91124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92547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565111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965459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596021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034591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59038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246876-A185-4AC6-90EF-C7B572C26D5D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809CF-5241-488C-8F55-65D2ED887D63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99803276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/>
              <a:t>Trattamento di fine servizio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b="1" dirty="0" smtClean="0"/>
          </a:p>
          <a:p>
            <a:endParaRPr lang="it-IT" b="1" dirty="0"/>
          </a:p>
          <a:p>
            <a:endParaRPr lang="it-IT" b="1" dirty="0" smtClean="0"/>
          </a:p>
          <a:p>
            <a:pPr marL="0" indent="0" algn="ctr">
              <a:buNone/>
            </a:pPr>
            <a:r>
              <a:rPr lang="it-IT" b="1" dirty="0" smtClean="0"/>
              <a:t>Indennità </a:t>
            </a:r>
            <a:r>
              <a:rPr lang="it-IT" b="1" dirty="0"/>
              <a:t>di buonuscita</a:t>
            </a:r>
            <a:br>
              <a:rPr lang="it-IT" b="1" dirty="0"/>
            </a:br>
            <a:r>
              <a:rPr lang="it-IT" b="1" dirty="0"/>
              <a:t>DPR 29/12/1973 n. 1032</a:t>
            </a:r>
          </a:p>
        </p:txBody>
      </p:sp>
    </p:spTree>
    <p:extLst>
      <p:ext uri="{BB962C8B-B14F-4D97-AF65-F5344CB8AC3E}">
        <p14:creationId xmlns:p14="http://schemas.microsoft.com/office/powerpoint/2010/main" val="26014008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Termini di prescrizione</a:t>
            </a:r>
            <a:br>
              <a:rPr lang="it-IT" dirty="0" smtClean="0"/>
            </a:br>
            <a:r>
              <a:rPr lang="it-IT" dirty="0" smtClean="0"/>
              <a:t>art. 20 DPR 1032/73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dirty="0" smtClean="0"/>
          </a:p>
          <a:p>
            <a:endParaRPr lang="it-IT"/>
          </a:p>
          <a:p>
            <a:r>
              <a:rPr lang="it-IT" smtClean="0"/>
              <a:t> </a:t>
            </a:r>
            <a:r>
              <a:rPr lang="it-IT" dirty="0" smtClean="0"/>
              <a:t>Il diritto del dipendente o dei  suoi aventi causa si  prescrive nel termine dei 5 anni decorrenti  dalla data in cui è sorto il diritto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1214382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Requisiti  TFS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it-IT" dirty="0" smtClean="0"/>
              <a:t> 1 anno di servizio con iscrizione all’opera di previdenza e fondo credito - L.177/76</a:t>
            </a:r>
          </a:p>
          <a:p>
            <a:pPr algn="just"/>
            <a:r>
              <a:rPr lang="it-IT" dirty="0" smtClean="0"/>
              <a:t>Personale assunto a tempo indeterminato anteriormente all’1/01/2001 compreso il personale assunto con decorrenza giuridica dall’1/9/2000 ed economica dall’1/9/2001 - DPCM 2/3/2001</a:t>
            </a:r>
          </a:p>
          <a:p>
            <a:pPr algn="just"/>
            <a:r>
              <a:rPr lang="it-IT" dirty="0" smtClean="0"/>
              <a:t>Servizi prestati prima dell’opzione al TFR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697753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Periodi utili ai fini del TFS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 dirty="0" smtClean="0"/>
              <a:t>Servizio da incaricato</a:t>
            </a:r>
          </a:p>
          <a:p>
            <a:r>
              <a:rPr lang="it-IT" dirty="0" smtClean="0"/>
              <a:t>Servizio di ruolo</a:t>
            </a:r>
          </a:p>
          <a:p>
            <a:r>
              <a:rPr lang="it-IT" dirty="0" smtClean="0"/>
              <a:t>Periodi riscattati</a:t>
            </a:r>
          </a:p>
          <a:p>
            <a:r>
              <a:rPr lang="it-IT" dirty="0" smtClean="0"/>
              <a:t>Servizi di ruolo resi FF.SS. (art. 16 DPR 1032/73)</a:t>
            </a:r>
          </a:p>
          <a:p>
            <a:r>
              <a:rPr lang="it-IT" dirty="0" smtClean="0"/>
              <a:t>Servizi ricongiungibili art. 17 DPR 1032/73</a:t>
            </a:r>
            <a:br>
              <a:rPr lang="it-IT" dirty="0" smtClean="0"/>
            </a:br>
            <a:r>
              <a:rPr lang="it-IT" dirty="0" smtClean="0"/>
              <a:t>(</a:t>
            </a:r>
            <a:r>
              <a:rPr lang="it-IT" dirty="0" err="1" smtClean="0"/>
              <a:t>Inadel</a:t>
            </a:r>
            <a:r>
              <a:rPr lang="it-IT" dirty="0" smtClean="0"/>
              <a:t> previdenza)</a:t>
            </a:r>
          </a:p>
          <a:p>
            <a:pPr>
              <a:buNone/>
            </a:pPr>
            <a:endParaRPr lang="it-IT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Periodi non utili ai fini del TFS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it-IT" dirty="0" smtClean="0"/>
              <a:t>assenze non retribuite (aspettative per motivi di famiglia, assistenza a portatori di handicap, congedi parentali…) </a:t>
            </a:r>
          </a:p>
          <a:p>
            <a:r>
              <a:rPr lang="it-IT" dirty="0" smtClean="0"/>
              <a:t>periodi successivi all’opzione al fondo Espero </a:t>
            </a:r>
            <a:r>
              <a:rPr lang="it-IT" dirty="0"/>
              <a:t>-</a:t>
            </a:r>
            <a:r>
              <a:rPr lang="it-IT" dirty="0" smtClean="0"/>
              <a:t>art. 59 c. 56 della L. 449/97</a:t>
            </a:r>
            <a:br>
              <a:rPr lang="it-IT" dirty="0" smtClean="0"/>
            </a:br>
            <a:r>
              <a:rPr lang="it-IT" dirty="0" smtClean="0"/>
              <a:t> </a:t>
            </a:r>
            <a:r>
              <a:rPr lang="it-IT" dirty="0"/>
              <a:t/>
            </a:r>
            <a:br>
              <a:rPr lang="it-IT" dirty="0"/>
            </a:br>
            <a:r>
              <a:rPr lang="it-IT" dirty="0"/>
              <a:t>P</a:t>
            </a:r>
            <a:r>
              <a:rPr lang="it-IT" dirty="0" smtClean="0"/>
              <a:t>er chi ha aderito al fondo si deve produrre il PL1 fino alla data di adesione e il Progetto TFR per il periodo successivo fino alla cessazione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539552" y="47667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it-IT" b="1" dirty="0" smtClean="0"/>
              <a:t>Riscatti TFS – L. 1368/65</a:t>
            </a:r>
            <a:r>
              <a:rPr lang="it-IT" dirty="0" smtClean="0"/>
              <a:t/>
            </a:r>
            <a:br>
              <a:rPr lang="it-IT" dirty="0" smtClean="0"/>
            </a:b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it-IT" dirty="0" smtClean="0"/>
              <a:t>Riscatto laurea</a:t>
            </a:r>
          </a:p>
          <a:p>
            <a:r>
              <a:rPr lang="it-IT" dirty="0" smtClean="0"/>
              <a:t>Servizio computabile ai sensi del DPR 1092/73 (supplenze) </a:t>
            </a:r>
          </a:p>
          <a:p>
            <a:r>
              <a:rPr lang="it-IT" dirty="0" smtClean="0"/>
              <a:t>Supervalutazioni</a:t>
            </a:r>
          </a:p>
          <a:p>
            <a:r>
              <a:rPr lang="it-IT" dirty="0" smtClean="0"/>
              <a:t>Servizio militare prestato prima del 30/1/1987 (art. 20 L. 958/87)</a:t>
            </a:r>
          </a:p>
          <a:p>
            <a:r>
              <a:rPr lang="it-IT" dirty="0" smtClean="0"/>
              <a:t>Completamento orario</a:t>
            </a:r>
          </a:p>
          <a:p>
            <a:r>
              <a:rPr lang="it-IT" dirty="0" smtClean="0"/>
              <a:t>Periodi retribuiti con stipendio ridotto fino all’entrata in vigore della L. 53/2000</a:t>
            </a:r>
          </a:p>
          <a:p>
            <a:r>
              <a:rPr lang="it-IT" dirty="0" smtClean="0"/>
              <a:t>Servizi prestati dall’ 1/1/1988  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662975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b="1" dirty="0" smtClean="0"/>
              <a:t>Compilazione Progetto liquidazione</a:t>
            </a:r>
            <a:br>
              <a:rPr lang="it-IT" b="1" dirty="0" smtClean="0"/>
            </a:br>
            <a:r>
              <a:rPr lang="it-IT" b="1" dirty="0" smtClean="0"/>
              <a:t>Dati necessari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95536" y="1628800"/>
            <a:ext cx="8229600" cy="4525963"/>
          </a:xfrm>
        </p:spPr>
        <p:txBody>
          <a:bodyPr>
            <a:normAutofit fontScale="92500"/>
          </a:bodyPr>
          <a:lstStyle/>
          <a:p>
            <a:r>
              <a:rPr lang="it-IT" dirty="0"/>
              <a:t>S</a:t>
            </a:r>
            <a:r>
              <a:rPr lang="it-IT" dirty="0" smtClean="0"/>
              <a:t>ervizi utili ex-sé con iscrizione all’opera di previdenza e fondo credito</a:t>
            </a:r>
          </a:p>
          <a:p>
            <a:r>
              <a:rPr lang="it-IT" dirty="0" smtClean="0"/>
              <a:t>Periodi e servizi ammessi a riscatto n. di posizione e il n. della delibera con il numero delle rate recuperate e importo complessivo</a:t>
            </a:r>
          </a:p>
          <a:p>
            <a:r>
              <a:rPr lang="it-IT" dirty="0" smtClean="0"/>
              <a:t>Assenze con riduzione o sospensione di stipendio anche se già riscattate </a:t>
            </a:r>
          </a:p>
          <a:p>
            <a:r>
              <a:rPr lang="it-IT" dirty="0" smtClean="0"/>
              <a:t>Servizi  ex art. 16(FF SS) e ex art.17 DPR 1032/73 (con iscrizione all’ex INAIL previdenza)</a:t>
            </a:r>
          </a:p>
          <a:p>
            <a:pPr marL="0" indent="0">
              <a:buNone/>
            </a:pPr>
            <a:endParaRPr lang="it-IT" dirty="0" smtClean="0"/>
          </a:p>
        </p:txBody>
      </p:sp>
    </p:spTree>
    <p:extLst>
      <p:ext uri="{BB962C8B-B14F-4D97-AF65-F5344CB8AC3E}">
        <p14:creationId xmlns:p14="http://schemas.microsoft.com/office/powerpoint/2010/main" val="33732199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b="1" dirty="0"/>
              <a:t>Compilazione Progetto liquidazione</a:t>
            </a:r>
            <a:br>
              <a:rPr lang="it-IT" b="1" dirty="0"/>
            </a:br>
            <a:r>
              <a:rPr lang="it-IT" b="1" dirty="0"/>
              <a:t>Dati necessari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 dirty="0"/>
              <a:t>Recupero L. 75/80 per periodi pregressi all’1/06/1979 </a:t>
            </a:r>
          </a:p>
          <a:p>
            <a:r>
              <a:rPr lang="it-IT" dirty="0" smtClean="0"/>
              <a:t>Ore settimanali d’insegnamento servizio </a:t>
            </a:r>
            <a:r>
              <a:rPr lang="it-IT" dirty="0" err="1" smtClean="0"/>
              <a:t>pre</a:t>
            </a:r>
            <a:r>
              <a:rPr lang="it-IT" dirty="0" smtClean="0"/>
              <a:t>-ruolo con iscrizione al fondo</a:t>
            </a:r>
          </a:p>
          <a:p>
            <a:r>
              <a:rPr lang="it-IT" dirty="0" smtClean="0"/>
              <a:t>Ore settimanali di insegnamento per servizi riscattati (docenti I e II grado)</a:t>
            </a:r>
          </a:p>
          <a:p>
            <a:r>
              <a:rPr lang="it-IT" dirty="0" smtClean="0"/>
              <a:t>Stipendio alla data di presentazione della domanda di riscatto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0994298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b="1" dirty="0" smtClean="0"/>
              <a:t>Termini per l’invio del PL1</a:t>
            </a:r>
            <a:br>
              <a:rPr lang="it-IT" b="1" dirty="0" smtClean="0"/>
            </a:br>
            <a:r>
              <a:rPr lang="it-IT" b="1" dirty="0" smtClean="0"/>
              <a:t>D.L. 79/97 convertito in L. 140/97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dirty="0" smtClean="0"/>
          </a:p>
          <a:p>
            <a:endParaRPr lang="it-IT" dirty="0"/>
          </a:p>
          <a:p>
            <a:r>
              <a:rPr lang="it-IT" dirty="0" smtClean="0"/>
              <a:t>Entro 15 giorni dall’evento per</a:t>
            </a:r>
            <a:br>
              <a:rPr lang="it-IT" dirty="0" smtClean="0"/>
            </a:br>
            <a:r>
              <a:rPr lang="it-IT" dirty="0" smtClean="0"/>
              <a:t>decesso - Inidoneità - Inabilità -  Limiti di età</a:t>
            </a:r>
          </a:p>
          <a:p>
            <a:endParaRPr lang="it-IT" dirty="0" smtClean="0"/>
          </a:p>
          <a:p>
            <a:r>
              <a:rPr lang="it-IT" dirty="0" smtClean="0"/>
              <a:t>Entro 30 giorni dalla cessazione per dimissioni</a:t>
            </a:r>
            <a:br>
              <a:rPr lang="it-IT" dirty="0" smtClean="0"/>
            </a:br>
            <a:r>
              <a:rPr lang="it-IT" dirty="0" smtClean="0"/>
              <a:t>o pensione anticipata</a:t>
            </a:r>
          </a:p>
          <a:p>
            <a:pPr marL="0" indent="0">
              <a:buNone/>
            </a:pPr>
            <a:endParaRPr lang="it-IT" dirty="0" smtClean="0"/>
          </a:p>
          <a:p>
            <a:pPr marL="0" indent="0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8707432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sz="3600" b="1" dirty="0" smtClean="0"/>
              <a:t>Termini di pagamento della prestazione</a:t>
            </a:r>
            <a:r>
              <a:rPr lang="it-IT" sz="2400" b="1" dirty="0" smtClean="0"/>
              <a:t/>
            </a:r>
            <a:br>
              <a:rPr lang="it-IT" sz="2400" b="1" dirty="0" smtClean="0"/>
            </a:br>
            <a:r>
              <a:rPr lang="it-IT" sz="2400" b="1" dirty="0" smtClean="0"/>
              <a:t> art. 1 commi 22 e 23 del D.L. 138/2011  convertito in L. 148/2011</a:t>
            </a:r>
            <a:endParaRPr lang="it-IT" sz="2400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endParaRPr lang="it-IT" dirty="0" smtClean="0"/>
          </a:p>
          <a:p>
            <a:r>
              <a:rPr lang="it-IT" dirty="0" smtClean="0"/>
              <a:t>gg. 105 per decesso, inidoneità, inabilità</a:t>
            </a:r>
          </a:p>
          <a:p>
            <a:r>
              <a:rPr lang="it-IT" dirty="0"/>
              <a:t>a</a:t>
            </a:r>
            <a:r>
              <a:rPr lang="it-IT" dirty="0" smtClean="0"/>
              <a:t>a. 1 e mesi 3 per limiti di età</a:t>
            </a:r>
          </a:p>
          <a:p>
            <a:r>
              <a:rPr lang="it-IT" dirty="0"/>
              <a:t>a</a:t>
            </a:r>
            <a:r>
              <a:rPr lang="it-IT" dirty="0" smtClean="0"/>
              <a:t>a. 2 </a:t>
            </a:r>
            <a:r>
              <a:rPr lang="it-IT" dirty="0"/>
              <a:t>e</a:t>
            </a:r>
            <a:r>
              <a:rPr lang="it-IT" dirty="0" smtClean="0"/>
              <a:t> mesi 3 per dimissioni o </a:t>
            </a:r>
            <a:r>
              <a:rPr lang="it-IT" dirty="0" err="1" smtClean="0"/>
              <a:t>pens</a:t>
            </a:r>
            <a:r>
              <a:rPr lang="it-IT" dirty="0" smtClean="0"/>
              <a:t>. Anticipata</a:t>
            </a:r>
          </a:p>
          <a:p>
            <a:endParaRPr lang="it-IT" dirty="0" smtClean="0"/>
          </a:p>
          <a:p>
            <a:r>
              <a:rPr lang="it-IT" dirty="0" smtClean="0"/>
              <a:t>In base all’art. 1 c. 484 L. 147/2013 le indennità superiori a 50.000 euro sono corrisposte in più importi annuali 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600538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Equinozio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</TotalTime>
  <Words>391</Words>
  <Application>Microsoft Office PowerPoint</Application>
  <PresentationFormat>Presentazione su schermo (4:3)</PresentationFormat>
  <Paragraphs>53</Paragraphs>
  <Slides>10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10</vt:i4>
      </vt:variant>
    </vt:vector>
  </HeadingPairs>
  <TitlesOfParts>
    <vt:vector size="11" baseType="lpstr">
      <vt:lpstr>Tema di Office</vt:lpstr>
      <vt:lpstr>Trattamento di fine servizio</vt:lpstr>
      <vt:lpstr>Requisiti  TFS</vt:lpstr>
      <vt:lpstr>Periodi utili ai fini del TFS</vt:lpstr>
      <vt:lpstr>Periodi non utili ai fini del TFS</vt:lpstr>
      <vt:lpstr>Riscatti TFS – L. 1368/65 </vt:lpstr>
      <vt:lpstr>Compilazione Progetto liquidazione Dati necessari</vt:lpstr>
      <vt:lpstr>Compilazione Progetto liquidazione Dati necessari</vt:lpstr>
      <vt:lpstr>Termini per l’invio del PL1 D.L. 79/97 convertito in L. 140/97</vt:lpstr>
      <vt:lpstr>Termini di pagamento della prestazione  art. 1 commi 22 e 23 del D.L. 138/2011  convertito in L. 148/2011</vt:lpstr>
      <vt:lpstr>Termini di prescrizione art. 20 DPR 1032/73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Trattamento di fine servizio DPR 29/12/1973, N. 1032</dc:title>
  <dc:creator>Administrator</dc:creator>
  <cp:lastModifiedBy>Operatore</cp:lastModifiedBy>
  <cp:revision>25</cp:revision>
  <dcterms:created xsi:type="dcterms:W3CDTF">2017-11-20T07:33:12Z</dcterms:created>
  <dcterms:modified xsi:type="dcterms:W3CDTF">2017-12-13T14:52:59Z</dcterms:modified>
</cp:coreProperties>
</file>

<file path=docProps/thumbnail.jpeg>
</file>