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1" r:id="rId4"/>
    <p:sldId id="258" r:id="rId5"/>
    <p:sldId id="266" r:id="rId6"/>
    <p:sldId id="260" r:id="rId7"/>
    <p:sldId id="267" r:id="rId8"/>
    <p:sldId id="264" r:id="rId9"/>
    <p:sldId id="259" r:id="rId10"/>
    <p:sldId id="265" r:id="rId11"/>
  </p:sldIdLst>
  <p:sldSz cx="9144000" cy="6858000" type="screen4x3"/>
  <p:notesSz cx="6799263" cy="9929813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726900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767932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534346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75007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964808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633601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237666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552217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384479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980246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597304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C75A25-4A99-41B2-82D4-E4B2A20589F3}" type="datetimeFigureOut">
              <a:rPr lang="it-IT" smtClean="0"/>
              <a:pPr/>
              <a:t>13/12/2017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E7D07A-C887-4429-B7DE-6294BFB66158}" type="slidenum">
              <a:rPr lang="it-IT" smtClean="0"/>
              <a:pPr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5854132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b="1" dirty="0" smtClean="0"/>
              <a:t>Servizi valutabili ai fini pensionistici</a:t>
            </a:r>
            <a:endParaRPr lang="it-IT" b="1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31640" y="3861048"/>
            <a:ext cx="6400800" cy="1752600"/>
          </a:xfrm>
        </p:spPr>
        <p:txBody>
          <a:bodyPr/>
          <a:lstStyle/>
          <a:p>
            <a:r>
              <a:rPr lang="it-IT" b="1" dirty="0" smtClean="0">
                <a:solidFill>
                  <a:schemeClr val="tx1"/>
                </a:solidFill>
              </a:rPr>
              <a:t/>
            </a:r>
            <a:br>
              <a:rPr lang="it-IT" b="1" dirty="0" smtClean="0">
                <a:solidFill>
                  <a:schemeClr val="tx1"/>
                </a:solidFill>
              </a:rPr>
            </a:br>
            <a:r>
              <a:rPr lang="it-IT" b="1" dirty="0" smtClean="0">
                <a:solidFill>
                  <a:schemeClr val="tx1"/>
                </a:solidFill>
              </a:rPr>
              <a:t>Utile</a:t>
            </a:r>
            <a:r>
              <a:rPr lang="it-IT" b="1" dirty="0" smtClean="0"/>
              <a:t> </a:t>
            </a:r>
            <a:r>
              <a:rPr lang="it-IT" b="1" dirty="0" smtClean="0">
                <a:solidFill>
                  <a:schemeClr val="tx1"/>
                </a:solidFill>
              </a:rPr>
              <a:t>ex-sé</a:t>
            </a:r>
            <a:r>
              <a:rPr lang="it-IT" b="1" dirty="0" smtClean="0"/>
              <a:t>, </a:t>
            </a:r>
            <a:r>
              <a:rPr lang="it-IT" b="1" dirty="0" smtClean="0">
                <a:solidFill>
                  <a:schemeClr val="tx1"/>
                </a:solidFill>
              </a:rPr>
              <a:t>computo</a:t>
            </a:r>
            <a:r>
              <a:rPr lang="it-IT" b="1" dirty="0" smtClean="0"/>
              <a:t>, </a:t>
            </a:r>
            <a:r>
              <a:rPr lang="it-IT" b="1" dirty="0" smtClean="0">
                <a:solidFill>
                  <a:schemeClr val="tx1"/>
                </a:solidFill>
              </a:rPr>
              <a:t>ricongiunzione</a:t>
            </a:r>
            <a:endParaRPr lang="it-IT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2835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b="1" dirty="0" smtClean="0"/>
              <a:t>Calendario scolastico </a:t>
            </a:r>
            <a:br>
              <a:rPr lang="it-IT" b="1" dirty="0" smtClean="0"/>
            </a:br>
            <a:r>
              <a:rPr lang="it-IT" b="1" dirty="0" smtClean="0"/>
              <a:t>L. 467 del 9 agosto 1986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683568" y="1844824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it-IT" dirty="0"/>
          </a:p>
          <a:p>
            <a:pPr marL="0" indent="0" algn="just">
              <a:buNone/>
            </a:pPr>
            <a:r>
              <a:rPr lang="it-IT" dirty="0" smtClean="0"/>
              <a:t>Al personale della scuola spetta, ai fini della  misura della pensione, il prolungamento del servizio di gg. 30 oppure gg. 9 se  l’iscrizione</a:t>
            </a:r>
            <a:br>
              <a:rPr lang="it-IT" dirty="0" smtClean="0"/>
            </a:br>
            <a:r>
              <a:rPr lang="it-IT" dirty="0" smtClean="0"/>
              <a:t>al conto tesoro decorreva rispettivamente dal </a:t>
            </a:r>
          </a:p>
          <a:p>
            <a:pPr marL="0" indent="0" algn="just">
              <a:buNone/>
            </a:pPr>
            <a:r>
              <a:rPr lang="it-IT" dirty="0" smtClean="0"/>
              <a:t>	</a:t>
            </a:r>
            <a:br>
              <a:rPr lang="it-IT" dirty="0" smtClean="0"/>
            </a:br>
            <a:r>
              <a:rPr lang="it-IT" dirty="0" smtClean="0"/>
              <a:t>	1° ottobre oppure 10 settembre</a:t>
            </a:r>
          </a:p>
          <a:p>
            <a:pPr marL="0" indent="0">
              <a:buNone/>
            </a:pPr>
            <a:r>
              <a:rPr lang="it-IT" dirty="0" smtClean="0"/>
              <a:t> 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6246076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Servizi Utili ex-</a:t>
            </a:r>
            <a:r>
              <a:rPr lang="it-IT" b="1" dirty="0" err="1" smtClean="0"/>
              <a:t>sè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it-IT" dirty="0" smtClean="0"/>
              <a:t>Servizio a tempo  indeterminato (ruolo)</a:t>
            </a:r>
          </a:p>
          <a:p>
            <a:pPr algn="just"/>
            <a:endParaRPr lang="it-IT" dirty="0" smtClean="0"/>
          </a:p>
          <a:p>
            <a:pPr algn="just"/>
            <a:r>
              <a:rPr lang="it-IT" dirty="0" smtClean="0"/>
              <a:t>Servizio </a:t>
            </a:r>
            <a:r>
              <a:rPr lang="it-IT" dirty="0" err="1" smtClean="0"/>
              <a:t>pre</a:t>
            </a:r>
            <a:r>
              <a:rPr lang="it-IT" dirty="0" smtClean="0"/>
              <a:t>-ruolo con contributi in conto tesoro - ex Inpdap dall’1/01/1996</a:t>
            </a:r>
          </a:p>
          <a:p>
            <a:pPr marL="0" indent="0" algn="just">
              <a:buNone/>
            </a:pPr>
            <a:endParaRPr lang="it-IT" dirty="0" smtClean="0"/>
          </a:p>
          <a:p>
            <a:pPr algn="just"/>
            <a:r>
              <a:rPr lang="it-IT" dirty="0" smtClean="0"/>
              <a:t>Servizi riunibili - art. 112 del DPR 1092/73</a:t>
            </a:r>
          </a:p>
          <a:p>
            <a:pPr marL="0" indent="0" algn="just">
              <a:buNone/>
            </a:pPr>
            <a:r>
              <a:rPr lang="it-IT" dirty="0" smtClean="0"/>
              <a:t> </a:t>
            </a:r>
          </a:p>
          <a:p>
            <a:pPr algn="just"/>
            <a:r>
              <a:rPr lang="it-IT" dirty="0" smtClean="0"/>
              <a:t>Servizio militare di leva 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173945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539552" y="26064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it-IT" b="1" dirty="0" smtClean="0"/>
              <a:t/>
            </a:r>
            <a:br>
              <a:rPr lang="it-IT" b="1" dirty="0" smtClean="0"/>
            </a:br>
            <a:r>
              <a:rPr lang="it-IT" b="1" dirty="0" smtClean="0"/>
              <a:t>Servizi  con iscrizione in conto tesoro</a:t>
            </a:r>
            <a:br>
              <a:rPr lang="it-IT" b="1" dirty="0" smtClean="0"/>
            </a:b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95536" y="1484784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it-IT" b="1" dirty="0"/>
              <a:t>Supplenti temporanei   dall’ 1/1/1988 </a:t>
            </a:r>
          </a:p>
          <a:p>
            <a:pPr marL="0" indent="0">
              <a:buNone/>
            </a:pPr>
            <a:r>
              <a:rPr lang="it-IT" b="1" dirty="0"/>
              <a:t>  </a:t>
            </a:r>
            <a:r>
              <a:rPr lang="it-IT" b="1" dirty="0" smtClean="0"/>
              <a:t>  </a:t>
            </a:r>
            <a:r>
              <a:rPr lang="it-IT" dirty="0"/>
              <a:t>Legge  11/3/1988 n. 67 art.24 comma 15	</a:t>
            </a:r>
          </a:p>
          <a:p>
            <a:r>
              <a:rPr lang="it-IT" dirty="0"/>
              <a:t>Servizio  </a:t>
            </a:r>
            <a:r>
              <a:rPr lang="it-IT" dirty="0" smtClean="0"/>
              <a:t>prestato  da docenti </a:t>
            </a:r>
            <a:r>
              <a:rPr lang="it-IT" dirty="0" err="1" smtClean="0"/>
              <a:t>inc</a:t>
            </a:r>
            <a:r>
              <a:rPr lang="it-IT" dirty="0" smtClean="0"/>
              <a:t>. di </a:t>
            </a:r>
            <a:r>
              <a:rPr lang="it-IT" dirty="0"/>
              <a:t>religione </a:t>
            </a:r>
            <a:r>
              <a:rPr lang="it-IT" dirty="0" smtClean="0"/>
              <a:t>(</a:t>
            </a:r>
            <a:r>
              <a:rPr lang="it-IT" dirty="0"/>
              <a:t>salvo opzione INPS-  L. 831/61 </a:t>
            </a:r>
            <a:r>
              <a:rPr lang="it-IT" dirty="0" smtClean="0"/>
              <a:t>)</a:t>
            </a:r>
          </a:p>
          <a:p>
            <a:r>
              <a:rPr lang="it-IT" dirty="0"/>
              <a:t>Servizio personale ATA dall’1/1/1967 </a:t>
            </a:r>
            <a:r>
              <a:rPr lang="it-IT" dirty="0" smtClean="0"/>
              <a:t>- L.1078/66</a:t>
            </a:r>
          </a:p>
          <a:p>
            <a:endParaRPr lang="it-IT" dirty="0"/>
          </a:p>
          <a:p>
            <a:r>
              <a:rPr lang="it-IT" dirty="0" smtClean="0"/>
              <a:t>incarico conferito dal Provveditore o </a:t>
            </a:r>
            <a:r>
              <a:rPr lang="it-IT" dirty="0" err="1" smtClean="0"/>
              <a:t>Cons.Amm</a:t>
            </a:r>
            <a:r>
              <a:rPr lang="it-IT" dirty="0" smtClean="0"/>
              <a:t>.</a:t>
            </a:r>
            <a:br>
              <a:rPr lang="it-IT" dirty="0" smtClean="0"/>
            </a:br>
            <a:r>
              <a:rPr lang="it-IT" dirty="0" smtClean="0"/>
              <a:t>1) a </a:t>
            </a:r>
            <a:r>
              <a:rPr lang="it-IT" dirty="0"/>
              <a:t>Tempo Indeterminato </a:t>
            </a:r>
            <a:r>
              <a:rPr lang="it-IT" dirty="0" smtClean="0"/>
              <a:t> dal </a:t>
            </a:r>
            <a:r>
              <a:rPr lang="it-IT" dirty="0"/>
              <a:t>1968 </a:t>
            </a: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/>
              <a:t>    (insegnanti  Elementari  dal 1971)</a:t>
            </a:r>
          </a:p>
          <a:p>
            <a:r>
              <a:rPr lang="it-IT" dirty="0" smtClean="0"/>
              <a:t>2) Incarico a Tempo Determinato </a:t>
            </a:r>
            <a:r>
              <a:rPr lang="it-IT" dirty="0"/>
              <a:t>dal 1978 </a:t>
            </a:r>
            <a:endParaRPr lang="it-IT" dirty="0" smtClean="0"/>
          </a:p>
          <a:p>
            <a:endParaRPr lang="it-IT" dirty="0"/>
          </a:p>
          <a:p>
            <a:endParaRPr lang="it-IT" dirty="0" smtClean="0"/>
          </a:p>
          <a:p>
            <a:endParaRPr lang="it-IT" dirty="0" smtClean="0"/>
          </a:p>
          <a:p>
            <a:pPr marL="0" indent="0">
              <a:buNone/>
            </a:pPr>
            <a:endParaRPr lang="it-IT" b="1" dirty="0" smtClean="0"/>
          </a:p>
        </p:txBody>
      </p:sp>
    </p:spTree>
    <p:extLst>
      <p:ext uri="{BB962C8B-B14F-4D97-AF65-F5344CB8AC3E}">
        <p14:creationId xmlns:p14="http://schemas.microsoft.com/office/powerpoint/2010/main" val="36872229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b="1" dirty="0" smtClean="0"/>
              <a:t>Servizi computabili a domanda</a:t>
            </a:r>
            <a:br>
              <a:rPr lang="it-IT" b="1" dirty="0" smtClean="0"/>
            </a:br>
            <a:r>
              <a:rPr lang="it-IT" b="1" dirty="0" smtClean="0"/>
              <a:t>DPR 1092 del 29/12/1973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0" y="1988840"/>
            <a:ext cx="9144000" cy="5246043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it-IT" dirty="0" smtClean="0"/>
              <a:t>ART. 11 servizi prestati presso lo Stato (supplenze temporanee ante 1/1/88) con contributi INPS </a:t>
            </a:r>
          </a:p>
          <a:p>
            <a:pPr marL="0" indent="0">
              <a:buNone/>
            </a:pPr>
            <a:endParaRPr lang="it-IT" dirty="0"/>
          </a:p>
          <a:p>
            <a:pPr marL="0" indent="0">
              <a:buNone/>
            </a:pPr>
            <a:r>
              <a:rPr lang="it-IT" dirty="0" smtClean="0"/>
              <a:t>Art. 12 servizi presso enti locali territoriali, enti pubblici (es. patronati scolastici) con versamento di contribuzione</a:t>
            </a:r>
            <a:br>
              <a:rPr lang="it-IT" dirty="0" smtClean="0"/>
            </a:b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/>
              <a:t>esercitabile entro due </a:t>
            </a:r>
            <a:r>
              <a:rPr lang="it-IT" smtClean="0"/>
              <a:t>anni antecedenti </a:t>
            </a:r>
            <a:r>
              <a:rPr lang="it-IT" dirty="0" smtClean="0"/>
              <a:t>i limiti d’età</a:t>
            </a:r>
          </a:p>
          <a:p>
            <a:pPr marL="0" indent="0">
              <a:buNone/>
            </a:pPr>
            <a:endParaRPr lang="it-IT" dirty="0" smtClean="0"/>
          </a:p>
          <a:p>
            <a:pPr marL="0" indent="0">
              <a:buNone/>
            </a:pPr>
            <a:endParaRPr lang="it-IT" dirty="0" smtClean="0"/>
          </a:p>
        </p:txBody>
      </p:sp>
    </p:spTree>
    <p:extLst>
      <p:ext uri="{BB962C8B-B14F-4D97-AF65-F5344CB8AC3E}">
        <p14:creationId xmlns:p14="http://schemas.microsoft.com/office/powerpoint/2010/main" val="1742588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Servizi Riscattabili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it-IT" dirty="0" smtClean="0"/>
              <a:t>Periodi intercorrenti tra decorrenza giuridica ed economica  incarico-  art.142 DPR 1092/73</a:t>
            </a:r>
          </a:p>
          <a:p>
            <a:r>
              <a:rPr lang="it-IT" dirty="0" smtClean="0"/>
              <a:t> </a:t>
            </a:r>
            <a:r>
              <a:rPr lang="it-IT" dirty="0"/>
              <a:t>prestati presso lo Stato </a:t>
            </a:r>
            <a:r>
              <a:rPr lang="it-IT" dirty="0" smtClean="0"/>
              <a:t>anteriormente all’1/6/74     privi </a:t>
            </a:r>
            <a:r>
              <a:rPr lang="it-IT" dirty="0"/>
              <a:t>di contributi </a:t>
            </a:r>
            <a:r>
              <a:rPr lang="it-IT" dirty="0" smtClean="0"/>
              <a:t> - art</a:t>
            </a:r>
            <a:r>
              <a:rPr lang="it-IT" dirty="0"/>
              <a:t>. </a:t>
            </a:r>
            <a:r>
              <a:rPr lang="it-IT" dirty="0" smtClean="0"/>
              <a:t>28 L</a:t>
            </a:r>
            <a:r>
              <a:rPr lang="it-IT" dirty="0"/>
              <a:t>. </a:t>
            </a:r>
            <a:r>
              <a:rPr lang="it-IT" smtClean="0"/>
              <a:t>177 del 29/4/1976</a:t>
            </a:r>
            <a:endParaRPr lang="it-IT" dirty="0" smtClean="0"/>
          </a:p>
          <a:p>
            <a:r>
              <a:rPr lang="it-IT" dirty="0" smtClean="0"/>
              <a:t> presso </a:t>
            </a:r>
            <a:r>
              <a:rPr lang="it-IT" dirty="0"/>
              <a:t>enti pubblici </a:t>
            </a:r>
            <a:r>
              <a:rPr lang="it-IT" dirty="0" smtClean="0"/>
              <a:t>privi </a:t>
            </a:r>
            <a:r>
              <a:rPr lang="it-IT" dirty="0"/>
              <a:t>di contributi </a:t>
            </a:r>
            <a:r>
              <a:rPr lang="it-IT" dirty="0" smtClean="0"/>
              <a:t> </a:t>
            </a:r>
          </a:p>
          <a:p>
            <a:r>
              <a:rPr lang="it-IT" dirty="0" smtClean="0"/>
              <a:t> p</a:t>
            </a:r>
            <a:r>
              <a:rPr lang="it-IT" sz="3200" dirty="0" smtClean="0"/>
              <a:t>resso </a:t>
            </a:r>
            <a:r>
              <a:rPr lang="it-IT" sz="3200" dirty="0"/>
              <a:t>scuole legalmente riconosciute </a:t>
            </a:r>
            <a:r>
              <a:rPr lang="it-IT" sz="3200" dirty="0" smtClean="0"/>
              <a:t/>
            </a:r>
            <a:br>
              <a:rPr lang="it-IT" sz="3200" dirty="0" smtClean="0"/>
            </a:br>
            <a:r>
              <a:rPr lang="it-IT" sz="3200" dirty="0" smtClean="0"/>
              <a:t> </a:t>
            </a:r>
            <a:r>
              <a:rPr lang="it-IT" dirty="0" smtClean="0"/>
              <a:t>DPR</a:t>
            </a:r>
            <a:r>
              <a:rPr lang="it-IT" sz="3200" dirty="0" smtClean="0"/>
              <a:t> 417/74  art.116 (riscatto oneroso 18% stipendio- in </a:t>
            </a:r>
            <a:r>
              <a:rPr lang="it-IT" sz="3200" dirty="0"/>
              <a:t>presenza di </a:t>
            </a:r>
            <a:r>
              <a:rPr lang="it-IT" sz="3200" dirty="0" smtClean="0"/>
              <a:t>contribuzione: ricongiunzione  L. 29/79 oppure  cumulo )  </a:t>
            </a:r>
            <a:endParaRPr lang="it-IT" sz="3200" dirty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70582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b="1" dirty="0" smtClean="0"/>
              <a:t>Riscatto studi universitari e</a:t>
            </a:r>
            <a:br>
              <a:rPr lang="it-IT" b="1" dirty="0" smtClean="0"/>
            </a:br>
            <a:r>
              <a:rPr lang="it-IT" b="1" dirty="0" smtClean="0"/>
              <a:t> post- secondari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dirty="0" smtClean="0"/>
          </a:p>
          <a:p>
            <a:r>
              <a:rPr lang="it-IT" dirty="0" smtClean="0"/>
              <a:t>Art. 13 DPR 1092/73 se il corso legale ha costituito titolo per l’immissione in ruolo</a:t>
            </a:r>
          </a:p>
          <a:p>
            <a:endParaRPr lang="it-IT" dirty="0" smtClean="0"/>
          </a:p>
          <a:p>
            <a:r>
              <a:rPr lang="it-IT" dirty="0" smtClean="0"/>
              <a:t>Art. 2 </a:t>
            </a:r>
            <a:r>
              <a:rPr lang="it-IT" dirty="0" err="1" smtClean="0"/>
              <a:t>D.Lgs</a:t>
            </a:r>
            <a:r>
              <a:rPr lang="it-IT" dirty="0" smtClean="0"/>
              <a:t> 184/97 se non ha costituito titolo per l’immissione in ruolo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1037978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539552" y="0"/>
            <a:ext cx="8229600" cy="1143000"/>
          </a:xfrm>
        </p:spPr>
        <p:txBody>
          <a:bodyPr>
            <a:noAutofit/>
          </a:bodyPr>
          <a:lstStyle/>
          <a:p>
            <a:r>
              <a:rPr lang="it-IT" sz="3600" b="1" dirty="0" smtClean="0"/>
              <a:t/>
            </a:r>
            <a:br>
              <a:rPr lang="it-IT" sz="3600" b="1" dirty="0" smtClean="0"/>
            </a:br>
            <a:r>
              <a:rPr lang="it-IT" sz="3600" b="1" dirty="0" smtClean="0"/>
              <a:t>Periodi non coperti da contribuzione</a:t>
            </a:r>
            <a:br>
              <a:rPr lang="it-IT" sz="3600" b="1" dirty="0" smtClean="0"/>
            </a:br>
            <a:endParaRPr lang="it-IT" sz="3600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it-IT" dirty="0" err="1" smtClean="0"/>
              <a:t>D.Lgs</a:t>
            </a:r>
            <a:r>
              <a:rPr lang="it-IT" dirty="0" smtClean="0"/>
              <a:t> 564 del 16/9/1996 </a:t>
            </a:r>
            <a:r>
              <a:rPr lang="it-IT" dirty="0"/>
              <a:t> </a:t>
            </a:r>
            <a:r>
              <a:rPr lang="it-IT" dirty="0" smtClean="0"/>
              <a:t>prevede a  domanda:</a:t>
            </a:r>
          </a:p>
          <a:p>
            <a:endParaRPr lang="it-IT" sz="2800" dirty="0" smtClean="0"/>
          </a:p>
          <a:p>
            <a:pPr algn="just"/>
            <a:r>
              <a:rPr lang="it-IT" sz="2800" dirty="0" smtClean="0"/>
              <a:t>accredito figurativo  per cariche elettive e sindacali, per astensione </a:t>
            </a:r>
            <a:r>
              <a:rPr lang="it-IT" sz="2800" dirty="0"/>
              <a:t>obbligatoria </a:t>
            </a:r>
            <a:r>
              <a:rPr lang="it-IT" sz="2800" dirty="0" smtClean="0"/>
              <a:t>maternità</a:t>
            </a:r>
            <a:r>
              <a:rPr lang="it-IT" sz="2800" dirty="0"/>
              <a:t> al di fuori rapporto di </a:t>
            </a:r>
            <a:r>
              <a:rPr lang="it-IT" sz="2800" dirty="0" smtClean="0"/>
              <a:t>lavoro</a:t>
            </a:r>
          </a:p>
          <a:p>
            <a:endParaRPr lang="it-IT" sz="2800" dirty="0"/>
          </a:p>
          <a:p>
            <a:r>
              <a:rPr lang="it-IT" sz="2800" dirty="0" smtClean="0"/>
              <a:t>riscatto per l’astensione facoltativa,  aspettativa  </a:t>
            </a:r>
            <a:r>
              <a:rPr lang="it-IT" sz="2800" dirty="0" err="1" smtClean="0"/>
              <a:t>fam</a:t>
            </a:r>
            <a:r>
              <a:rPr lang="it-IT" sz="2800" dirty="0" smtClean="0"/>
              <a:t>. , periodi di studio, intercorrenti tra rapporti di lavoro, tempo parziale.</a:t>
            </a:r>
            <a:br>
              <a:rPr lang="it-IT" sz="2800" dirty="0" smtClean="0"/>
            </a:br>
            <a:r>
              <a:rPr lang="it-IT" sz="2800" dirty="0" smtClean="0"/>
              <a:t/>
            </a:r>
            <a:br>
              <a:rPr lang="it-IT" sz="2800" dirty="0" smtClean="0"/>
            </a:br>
            <a:r>
              <a:rPr lang="it-IT" sz="2800" dirty="0" smtClean="0"/>
              <a:t>In alternativa possibilità di prosecuzione volontaria del versamento dei contributi – </a:t>
            </a:r>
            <a:r>
              <a:rPr lang="it-IT" sz="2800" dirty="0" err="1" smtClean="0"/>
              <a:t>D.Lgs</a:t>
            </a:r>
            <a:r>
              <a:rPr lang="it-IT" sz="2800" dirty="0" smtClean="0"/>
              <a:t> 184 del  30/4/1997</a:t>
            </a:r>
          </a:p>
        </p:txBody>
      </p:sp>
    </p:spTree>
    <p:extLst>
      <p:ext uri="{BB962C8B-B14F-4D97-AF65-F5344CB8AC3E}">
        <p14:creationId xmlns:p14="http://schemas.microsoft.com/office/powerpoint/2010/main" val="4196450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b="1" dirty="0" smtClean="0"/>
              <a:t>Periodi con contribuzione </a:t>
            </a:r>
            <a:br>
              <a:rPr lang="it-IT" b="1" dirty="0" smtClean="0"/>
            </a:br>
            <a:r>
              <a:rPr lang="it-IT" b="1" dirty="0" smtClean="0"/>
              <a:t>da lavoro privato  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endParaRPr lang="it-IT" dirty="0" smtClean="0"/>
          </a:p>
          <a:p>
            <a:r>
              <a:rPr lang="it-IT" sz="11200" dirty="0" smtClean="0"/>
              <a:t>Ricongiungibili a domanda</a:t>
            </a:r>
            <a:br>
              <a:rPr lang="it-IT" sz="11200" dirty="0" smtClean="0"/>
            </a:br>
            <a:r>
              <a:rPr lang="it-IT" sz="11200" dirty="0" smtClean="0"/>
              <a:t>  art.2 L.29 del 7/2/1979 </a:t>
            </a:r>
          </a:p>
          <a:p>
            <a:pPr marL="0" indent="0">
              <a:buNone/>
            </a:pPr>
            <a:endParaRPr lang="it-IT" sz="11200" dirty="0" smtClean="0"/>
          </a:p>
          <a:p>
            <a:r>
              <a:rPr lang="it-IT" sz="11200" dirty="0" smtClean="0"/>
              <a:t>Cumulo gratuito  periodi assicurativi</a:t>
            </a:r>
            <a:br>
              <a:rPr lang="it-IT" sz="11200" dirty="0" smtClean="0"/>
            </a:br>
            <a:r>
              <a:rPr lang="it-IT" sz="11200" dirty="0" smtClean="0"/>
              <a:t>    L. 228/ 2012 art.1 comma 239</a:t>
            </a:r>
            <a:br>
              <a:rPr lang="it-IT" sz="11200" dirty="0" smtClean="0"/>
            </a:br>
            <a:r>
              <a:rPr lang="it-IT" sz="11200" dirty="0" smtClean="0"/>
              <a:t>    esteso alle pensioni anticipate</a:t>
            </a:r>
            <a:br>
              <a:rPr lang="it-IT" sz="11200" dirty="0" smtClean="0"/>
            </a:br>
            <a:r>
              <a:rPr lang="it-IT" sz="11200" dirty="0" smtClean="0"/>
              <a:t>    L.232/ 2016 art.1 comma 195</a:t>
            </a:r>
            <a:r>
              <a:rPr lang="it-IT" sz="11200" dirty="0"/>
              <a:t/>
            </a:r>
            <a:br>
              <a:rPr lang="it-IT" sz="11200" dirty="0"/>
            </a:br>
            <a:endParaRPr lang="it-IT" sz="11200" dirty="0"/>
          </a:p>
          <a:p>
            <a:r>
              <a:rPr lang="it-IT" sz="11200" dirty="0" smtClean="0"/>
              <a:t>Totalizzazione  dei periodi contributi</a:t>
            </a:r>
            <a:br>
              <a:rPr lang="it-IT" sz="11200" dirty="0" smtClean="0"/>
            </a:br>
            <a:r>
              <a:rPr lang="it-IT" sz="11200" dirty="0" smtClean="0"/>
              <a:t> L. 243 /2004 art.1 comma 1 </a:t>
            </a:r>
            <a:r>
              <a:rPr lang="it-IT" sz="11200" dirty="0" err="1" smtClean="0"/>
              <a:t>lett.d</a:t>
            </a:r>
            <a:r>
              <a:rPr lang="it-IT" sz="11200" dirty="0" smtClean="0"/>
              <a:t>) </a:t>
            </a:r>
            <a:br>
              <a:rPr lang="it-IT" sz="11200" dirty="0" smtClean="0"/>
            </a:br>
            <a:r>
              <a:rPr lang="it-IT" sz="11200" dirty="0" smtClean="0"/>
              <a:t>    </a:t>
            </a:r>
            <a:r>
              <a:rPr lang="it-IT" sz="11200" dirty="0" err="1" smtClean="0"/>
              <a:t>D.Lgs</a:t>
            </a:r>
            <a:r>
              <a:rPr lang="it-IT" sz="11200" dirty="0" smtClean="0"/>
              <a:t> 42 del 2/2/2006   </a:t>
            </a:r>
            <a:r>
              <a:rPr lang="it-IT" sz="11200" b="1" dirty="0" smtClean="0"/>
              <a:t/>
            </a:r>
            <a:br>
              <a:rPr lang="it-IT" sz="11200" b="1" dirty="0" smtClean="0"/>
            </a:br>
            <a:endParaRPr lang="it-IT" sz="11200" b="1" dirty="0" smtClean="0"/>
          </a:p>
          <a:p>
            <a:pPr marL="0" indent="0">
              <a:buNone/>
            </a:pPr>
            <a:r>
              <a:rPr lang="it-IT" dirty="0" smtClean="0"/>
              <a:t> 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983073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07504" y="332656"/>
            <a:ext cx="8229600" cy="1143000"/>
          </a:xfrm>
        </p:spPr>
        <p:txBody>
          <a:bodyPr>
            <a:noAutofit/>
          </a:bodyPr>
          <a:lstStyle/>
          <a:p>
            <a:r>
              <a:rPr lang="it-IT" sz="3200" dirty="0" smtClean="0"/>
              <a:t/>
            </a:r>
            <a:br>
              <a:rPr lang="it-IT" sz="3200" dirty="0" smtClean="0"/>
            </a:br>
            <a:r>
              <a:rPr lang="it-IT" sz="3600" b="1" dirty="0" smtClean="0"/>
              <a:t>Servizi riunibili e ricongiungibili</a:t>
            </a:r>
            <a:br>
              <a:rPr lang="it-IT" sz="3600" b="1" dirty="0" smtClean="0"/>
            </a:br>
            <a:r>
              <a:rPr lang="it-IT" sz="3600" b="1" dirty="0" smtClean="0"/>
              <a:t>DPR 1092 del 29/12/1973</a:t>
            </a:r>
            <a:r>
              <a:rPr lang="it-IT" sz="3200" dirty="0" smtClean="0"/>
              <a:t/>
            </a:r>
            <a:br>
              <a:rPr lang="it-IT" sz="3200" dirty="0" smtClean="0"/>
            </a:br>
            <a:endParaRPr lang="it-IT" sz="32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endParaRPr lang="it-IT" dirty="0" smtClean="0"/>
          </a:p>
          <a:p>
            <a:r>
              <a:rPr lang="it-IT" sz="3900" dirty="0" smtClean="0"/>
              <a:t>Riunibili - </a:t>
            </a:r>
            <a:r>
              <a:rPr lang="it-IT" sz="3900" dirty="0"/>
              <a:t>a</a:t>
            </a:r>
            <a:r>
              <a:rPr lang="it-IT" sz="3900" dirty="0" smtClean="0"/>
              <a:t>rt. 112</a:t>
            </a:r>
            <a:br>
              <a:rPr lang="it-IT" sz="3900" dirty="0" smtClean="0"/>
            </a:br>
            <a:r>
              <a:rPr lang="it-IT" dirty="0" smtClean="0"/>
              <a:t>Prestati </a:t>
            </a:r>
            <a:r>
              <a:rPr lang="it-IT" dirty="0"/>
              <a:t>presso le Amministrazioni dello Stato con versamenti in conto entrata </a:t>
            </a:r>
            <a:r>
              <a:rPr lang="it-IT" dirty="0" smtClean="0"/>
              <a:t>tesoro</a:t>
            </a:r>
          </a:p>
          <a:p>
            <a:endParaRPr lang="it-IT" dirty="0"/>
          </a:p>
          <a:p>
            <a:r>
              <a:rPr lang="it-IT" sz="3800" dirty="0" smtClean="0"/>
              <a:t> Ricongiungibili -  art. 115</a:t>
            </a:r>
            <a:br>
              <a:rPr lang="it-IT" sz="3800" dirty="0" smtClean="0"/>
            </a:br>
            <a:r>
              <a:rPr lang="it-IT" dirty="0" smtClean="0"/>
              <a:t>Prestati presso </a:t>
            </a:r>
            <a:r>
              <a:rPr lang="it-IT" dirty="0"/>
              <a:t>con iscrizione alle casse degli ex istituti di previdenza  </a:t>
            </a:r>
            <a:r>
              <a:rPr lang="it-IT" dirty="0" smtClean="0"/>
              <a:t>del </a:t>
            </a:r>
            <a:r>
              <a:rPr lang="it-IT" dirty="0"/>
              <a:t>Ministero del Tesoro:</a:t>
            </a:r>
            <a:br>
              <a:rPr lang="it-IT" dirty="0"/>
            </a:br>
            <a:r>
              <a:rPr lang="it-IT" dirty="0"/>
              <a:t>CPDEL, CPIASEP, CPIA… </a:t>
            </a:r>
          </a:p>
          <a:p>
            <a:pPr marL="0" indent="0">
              <a:buNone/>
            </a:pPr>
            <a:r>
              <a:rPr lang="it-IT" dirty="0" smtClean="0"/>
              <a:t/>
            </a:r>
            <a:br>
              <a:rPr lang="it-IT" dirty="0" smtClean="0"/>
            </a:br>
            <a:endParaRPr lang="it-IT" dirty="0" smtClean="0"/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3456095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Equinozi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659</TotalTime>
  <Words>262</Words>
  <Application>Microsoft Office PowerPoint</Application>
  <PresentationFormat>Presentazione su schermo (4:3)</PresentationFormat>
  <Paragraphs>58</Paragraphs>
  <Slides>10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10</vt:i4>
      </vt:variant>
    </vt:vector>
  </HeadingPairs>
  <TitlesOfParts>
    <vt:vector size="11" baseType="lpstr">
      <vt:lpstr>Tema di Office</vt:lpstr>
      <vt:lpstr>Servizi valutabili ai fini pensionistici</vt:lpstr>
      <vt:lpstr>Servizi Utili ex-sè</vt:lpstr>
      <vt:lpstr> Servizi  con iscrizione in conto tesoro </vt:lpstr>
      <vt:lpstr>Servizi computabili a domanda DPR 1092 del 29/12/1973</vt:lpstr>
      <vt:lpstr>Servizi Riscattabili</vt:lpstr>
      <vt:lpstr>Riscatto studi universitari e  post- secondari</vt:lpstr>
      <vt:lpstr> Periodi non coperti da contribuzione </vt:lpstr>
      <vt:lpstr>Periodi con contribuzione  da lavoro privato  </vt:lpstr>
      <vt:lpstr> Servizi riunibili e ricongiungibili DPR 1092 del 29/12/1973 </vt:lpstr>
      <vt:lpstr>Calendario scolastico  L. 467 del 9 agosto 1986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Servizi valutabili ai fini pensionistici</dc:title>
  <dc:creator>Administrator</dc:creator>
  <cp:lastModifiedBy>Operatore</cp:lastModifiedBy>
  <cp:revision>61</cp:revision>
  <cp:lastPrinted>2017-12-11T16:57:36Z</cp:lastPrinted>
  <dcterms:created xsi:type="dcterms:W3CDTF">2017-11-09T11:11:11Z</dcterms:created>
  <dcterms:modified xsi:type="dcterms:W3CDTF">2017-12-13T11:25:14Z</dcterms:modified>
</cp:coreProperties>
</file>

<file path=docProps/thumbnail.jpeg>
</file>